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5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4995" autoAdjust="0"/>
    <p:restoredTop sz="95677"/>
  </p:normalViewPr>
  <p:slideViewPr>
    <p:cSldViewPr snapToGrid="0" snapToObjects="1">
      <p:cViewPr varScale="1">
        <p:scale>
          <a:sx n="108" d="100"/>
          <a:sy n="108" d="100"/>
        </p:scale>
        <p:origin x="630" y="96"/>
      </p:cViewPr>
      <p:guideLst/>
    </p:cSldViewPr>
  </p:slideViewPr>
  <p:notesTextViewPr>
    <p:cViewPr>
      <p:scale>
        <a:sx n="1" d="1"/>
        <a:sy n="1" d="1"/>
      </p:scale>
      <p:origin x="0" y="0"/>
    </p:cViewPr>
  </p:notesTextViewPr>
  <p:notesViewPr>
    <p:cSldViewPr snapToGrid="0" snapToObjects="1">
      <p:cViewPr varScale="1">
        <p:scale>
          <a:sx n="81" d="100"/>
          <a:sy n="81" d="100"/>
        </p:scale>
        <p:origin x="3894" y="108"/>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F7B252-8E90-66C4-F94F-326FC3C48E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9980B2CF-D92D-F8D8-8E48-F0AE1AD04A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5047AB-D8BE-4658-96E3-C2AB66B937A7}" type="datetimeFigureOut">
              <a:rPr lang="en-AU" smtClean="0"/>
              <a:t>14/07/2025</a:t>
            </a:fld>
            <a:endParaRPr lang="en-AU"/>
          </a:p>
        </p:txBody>
      </p:sp>
      <p:sp>
        <p:nvSpPr>
          <p:cNvPr id="4" name="Footer Placeholder 3">
            <a:extLst>
              <a:ext uri="{FF2B5EF4-FFF2-40B4-BE49-F238E27FC236}">
                <a16:creationId xmlns:a16="http://schemas.microsoft.com/office/drawing/2014/main" id="{4E4F56BB-C67C-CB7F-66A7-362B9A41A9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3F2D1021-1AD5-F364-F040-DDB6FF0ED4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279EBE-E731-469E-9215-BA1B16CF533C}" type="slidenum">
              <a:rPr lang="en-AU" smtClean="0"/>
              <a:t>‹#›</a:t>
            </a:fld>
            <a:endParaRPr lang="en-AU"/>
          </a:p>
        </p:txBody>
      </p:sp>
    </p:spTree>
    <p:extLst>
      <p:ext uri="{BB962C8B-B14F-4D97-AF65-F5344CB8AC3E}">
        <p14:creationId xmlns:p14="http://schemas.microsoft.com/office/powerpoint/2010/main" val="34001070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F89F65-1DCB-9845-990C-CDC44DE929FA}" type="datetimeFigureOut">
              <a:rPr lang="en-US" smtClean="0"/>
              <a:t>7/14/2025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4321E-DC9E-9042-8ACD-8652D64133CE}" type="slidenum">
              <a:rPr lang="en-US" smtClean="0"/>
              <a:t>‹#›</a:t>
            </a:fld>
            <a:endParaRPr lang="en-US" dirty="0"/>
          </a:p>
        </p:txBody>
      </p:sp>
    </p:spTree>
    <p:extLst>
      <p:ext uri="{BB962C8B-B14F-4D97-AF65-F5344CB8AC3E}">
        <p14:creationId xmlns:p14="http://schemas.microsoft.com/office/powerpoint/2010/main" val="1497031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Center 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3687"/>
            <a:ext cx="9144000" cy="1434101"/>
          </a:xfrm>
          <a:prstGeom prst="rect">
            <a:avLst/>
          </a:prstGeom>
        </p:spPr>
        <p:txBody>
          <a:bodyPr anchor="b"/>
          <a:lstStyle>
            <a:lvl1pPr algn="ctr">
              <a:defRPr sz="6000" b="1">
                <a:solidFill>
                  <a:srgbClr val="001548"/>
                </a:solidFill>
              </a:defRPr>
            </a:lvl1pPr>
          </a:lstStyle>
          <a:p>
            <a:r>
              <a:rPr lang="en-US" dirty="0"/>
              <a:t>Click to edit Master title style</a:t>
            </a:r>
          </a:p>
        </p:txBody>
      </p:sp>
      <p:sp>
        <p:nvSpPr>
          <p:cNvPr id="3" name="Subtitle 2"/>
          <p:cNvSpPr>
            <a:spLocks noGrp="1"/>
          </p:cNvSpPr>
          <p:nvPr>
            <p:ph type="subTitle" idx="1"/>
          </p:nvPr>
        </p:nvSpPr>
        <p:spPr>
          <a:xfrm>
            <a:off x="1524000" y="4361935"/>
            <a:ext cx="9144000" cy="1136822"/>
          </a:xfrm>
          <a:prstGeom prst="rect">
            <a:avLst/>
          </a:prstGeom>
        </p:spPr>
        <p:txBody>
          <a:bodyPr/>
          <a:lstStyle>
            <a:lvl1pPr marL="0" indent="0" algn="ctr">
              <a:buNone/>
              <a:defRPr sz="2400">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Center 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3687"/>
            <a:ext cx="9144000" cy="1434101"/>
          </a:xfrm>
          <a:prstGeom prst="rect">
            <a:avLst/>
          </a:prstGeom>
        </p:spPr>
        <p:txBody>
          <a:bodyPr anchor="b"/>
          <a:lstStyle>
            <a:lvl1pPr algn="ctr">
              <a:defRPr sz="6000" b="1">
                <a:solidFill>
                  <a:srgbClr val="001548"/>
                </a:solidFill>
              </a:defRPr>
            </a:lvl1pPr>
          </a:lstStyle>
          <a:p>
            <a:r>
              <a:rPr lang="en-US" dirty="0"/>
              <a:t>Click to edit Master title style</a:t>
            </a:r>
          </a:p>
        </p:txBody>
      </p:sp>
      <p:sp>
        <p:nvSpPr>
          <p:cNvPr id="3" name="Subtitle 2"/>
          <p:cNvSpPr>
            <a:spLocks noGrp="1"/>
          </p:cNvSpPr>
          <p:nvPr>
            <p:ph type="subTitle" idx="1"/>
          </p:nvPr>
        </p:nvSpPr>
        <p:spPr>
          <a:xfrm>
            <a:off x="1524000" y="4361935"/>
            <a:ext cx="9144000" cy="1136822"/>
          </a:xfrm>
          <a:prstGeom prst="rect">
            <a:avLst/>
          </a:prstGeom>
        </p:spPr>
        <p:txBody>
          <a:bodyPr/>
          <a:lstStyle>
            <a:lvl1pPr marL="0" indent="0" algn="ctr">
              <a:buNone/>
              <a:defRPr sz="2400">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0207E1-0C40-D4F1-348E-26B6DCE48D4E}"/>
              </a:ext>
            </a:extLst>
          </p:cNvPr>
          <p:cNvSpPr>
            <a:spLocks noGrp="1"/>
          </p:cNvSpPr>
          <p:nvPr>
            <p:ph type="title"/>
          </p:nvPr>
        </p:nvSpPr>
        <p:spPr>
          <a:xfrm>
            <a:off x="2281286" y="455126"/>
            <a:ext cx="9247139" cy="701731"/>
          </a:xfrm>
          <a:prstGeom prst="rect">
            <a:avLst/>
          </a:prstGeom>
        </p:spPr>
        <p:txBody>
          <a:bodyPr anchor="ctr">
            <a:normAutofit/>
          </a:bodyPr>
          <a:lstStyle>
            <a:lvl1pPr algn="l">
              <a:defRPr sz="4400" b="1"/>
            </a:lvl1pPr>
          </a:lstStyle>
          <a:p>
            <a:r>
              <a:rPr lang="en-US"/>
              <a:t>Click to edit Master title style</a:t>
            </a:r>
            <a:endParaRPr lang="en-AU"/>
          </a:p>
        </p:txBody>
      </p:sp>
      <p:sp>
        <p:nvSpPr>
          <p:cNvPr id="5" name="Content Placeholder 4">
            <a:extLst>
              <a:ext uri="{FF2B5EF4-FFF2-40B4-BE49-F238E27FC236}">
                <a16:creationId xmlns:a16="http://schemas.microsoft.com/office/drawing/2014/main" id="{F3F34F11-0920-6B36-FFE3-2B79C29D1A26}"/>
              </a:ext>
            </a:extLst>
          </p:cNvPr>
          <p:cNvSpPr>
            <a:spLocks noGrp="1"/>
          </p:cNvSpPr>
          <p:nvPr>
            <p:ph sz="quarter" idx="10"/>
          </p:nvPr>
        </p:nvSpPr>
        <p:spPr>
          <a:xfrm>
            <a:off x="471488" y="1357313"/>
            <a:ext cx="11056937" cy="4940300"/>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8105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0207E1-0C40-D4F1-348E-26B6DCE48D4E}"/>
              </a:ext>
            </a:extLst>
          </p:cNvPr>
          <p:cNvSpPr>
            <a:spLocks noGrp="1"/>
          </p:cNvSpPr>
          <p:nvPr>
            <p:ph type="title"/>
          </p:nvPr>
        </p:nvSpPr>
        <p:spPr>
          <a:xfrm>
            <a:off x="2281286" y="455126"/>
            <a:ext cx="9247139" cy="701731"/>
          </a:xfrm>
          <a:prstGeom prst="rect">
            <a:avLst/>
          </a:prstGeom>
        </p:spPr>
        <p:txBody>
          <a:bodyPr anchor="ctr">
            <a:normAutofit/>
          </a:bodyPr>
          <a:lstStyle>
            <a:lvl1pPr algn="l">
              <a:defRPr sz="4400" b="1"/>
            </a:lvl1pPr>
          </a:lstStyle>
          <a:p>
            <a:r>
              <a:rPr lang="en-US"/>
              <a:t>Click to edit Master title style</a:t>
            </a:r>
            <a:endParaRPr lang="en-AU"/>
          </a:p>
        </p:txBody>
      </p:sp>
      <p:sp>
        <p:nvSpPr>
          <p:cNvPr id="5" name="Content Placeholder 4">
            <a:extLst>
              <a:ext uri="{FF2B5EF4-FFF2-40B4-BE49-F238E27FC236}">
                <a16:creationId xmlns:a16="http://schemas.microsoft.com/office/drawing/2014/main" id="{F3F34F11-0920-6B36-FFE3-2B79C29D1A26}"/>
              </a:ext>
            </a:extLst>
          </p:cNvPr>
          <p:cNvSpPr>
            <a:spLocks noGrp="1"/>
          </p:cNvSpPr>
          <p:nvPr>
            <p:ph sz="quarter" idx="10"/>
          </p:nvPr>
        </p:nvSpPr>
        <p:spPr>
          <a:xfrm>
            <a:off x="471488" y="1357313"/>
            <a:ext cx="11056937" cy="4940300"/>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81051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6284E9-DFFD-1643-6BA7-CAE2BF8DAE2F}"/>
              </a:ext>
            </a:extLst>
          </p:cNvPr>
          <p:cNvSpPr>
            <a:spLocks noGrp="1"/>
          </p:cNvSpPr>
          <p:nvPr>
            <p:ph type="title"/>
          </p:nvPr>
        </p:nvSpPr>
        <p:spPr>
          <a:xfrm>
            <a:off x="2290712" y="367646"/>
            <a:ext cx="9382176" cy="886120"/>
          </a:xfrm>
          <a:prstGeom prst="rect">
            <a:avLst/>
          </a:prstGeom>
        </p:spPr>
        <p:txBody>
          <a:bodyPr anchor="ctr">
            <a:normAutofit/>
          </a:bodyPr>
          <a:lstStyle>
            <a:lvl1pPr algn="l">
              <a:defRPr sz="4400" b="1"/>
            </a:lvl1pPr>
          </a:lstStyle>
          <a:p>
            <a:r>
              <a:rPr lang="en-US"/>
              <a:t>Click to edit Master title style</a:t>
            </a:r>
            <a:endParaRPr lang="en-AU"/>
          </a:p>
        </p:txBody>
      </p:sp>
      <p:sp>
        <p:nvSpPr>
          <p:cNvPr id="6" name="Content Placeholder 5">
            <a:extLst>
              <a:ext uri="{FF2B5EF4-FFF2-40B4-BE49-F238E27FC236}">
                <a16:creationId xmlns:a16="http://schemas.microsoft.com/office/drawing/2014/main" id="{351C0A0B-10D8-6D0B-B89F-083C79740243}"/>
              </a:ext>
            </a:extLst>
          </p:cNvPr>
          <p:cNvSpPr>
            <a:spLocks noGrp="1"/>
          </p:cNvSpPr>
          <p:nvPr>
            <p:ph sz="quarter" idx="10"/>
          </p:nvPr>
        </p:nvSpPr>
        <p:spPr>
          <a:xfrm>
            <a:off x="519113" y="1404938"/>
            <a:ext cx="5240337"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7">
            <a:extLst>
              <a:ext uri="{FF2B5EF4-FFF2-40B4-BE49-F238E27FC236}">
                <a16:creationId xmlns:a16="http://schemas.microsoft.com/office/drawing/2014/main" id="{CA7D579F-7815-67F3-080E-1C58B1257C6C}"/>
              </a:ext>
            </a:extLst>
          </p:cNvPr>
          <p:cNvSpPr>
            <a:spLocks noGrp="1"/>
          </p:cNvSpPr>
          <p:nvPr>
            <p:ph sz="quarter" idx="11"/>
          </p:nvPr>
        </p:nvSpPr>
        <p:spPr>
          <a:xfrm>
            <a:off x="5938838" y="1404938"/>
            <a:ext cx="5734050"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76207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6284E9-DFFD-1643-6BA7-CAE2BF8DAE2F}"/>
              </a:ext>
            </a:extLst>
          </p:cNvPr>
          <p:cNvSpPr>
            <a:spLocks noGrp="1"/>
          </p:cNvSpPr>
          <p:nvPr>
            <p:ph type="title"/>
          </p:nvPr>
        </p:nvSpPr>
        <p:spPr>
          <a:xfrm>
            <a:off x="2290712" y="367646"/>
            <a:ext cx="9382176" cy="886120"/>
          </a:xfrm>
          <a:prstGeom prst="rect">
            <a:avLst/>
          </a:prstGeom>
        </p:spPr>
        <p:txBody>
          <a:bodyPr anchor="ctr">
            <a:normAutofit/>
          </a:bodyPr>
          <a:lstStyle>
            <a:lvl1pPr algn="l">
              <a:defRPr sz="4400" b="1"/>
            </a:lvl1pPr>
          </a:lstStyle>
          <a:p>
            <a:r>
              <a:rPr lang="en-US"/>
              <a:t>Click to edit Master title style</a:t>
            </a:r>
            <a:endParaRPr lang="en-AU"/>
          </a:p>
        </p:txBody>
      </p:sp>
      <p:sp>
        <p:nvSpPr>
          <p:cNvPr id="6" name="Content Placeholder 5">
            <a:extLst>
              <a:ext uri="{FF2B5EF4-FFF2-40B4-BE49-F238E27FC236}">
                <a16:creationId xmlns:a16="http://schemas.microsoft.com/office/drawing/2014/main" id="{351C0A0B-10D8-6D0B-B89F-083C79740243}"/>
              </a:ext>
            </a:extLst>
          </p:cNvPr>
          <p:cNvSpPr>
            <a:spLocks noGrp="1"/>
          </p:cNvSpPr>
          <p:nvPr>
            <p:ph sz="quarter" idx="10"/>
          </p:nvPr>
        </p:nvSpPr>
        <p:spPr>
          <a:xfrm>
            <a:off x="519113" y="1404938"/>
            <a:ext cx="5240337"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7">
            <a:extLst>
              <a:ext uri="{FF2B5EF4-FFF2-40B4-BE49-F238E27FC236}">
                <a16:creationId xmlns:a16="http://schemas.microsoft.com/office/drawing/2014/main" id="{CA7D579F-7815-67F3-080E-1C58B1257C6C}"/>
              </a:ext>
            </a:extLst>
          </p:cNvPr>
          <p:cNvSpPr>
            <a:spLocks noGrp="1"/>
          </p:cNvSpPr>
          <p:nvPr>
            <p:ph sz="quarter" idx="11"/>
          </p:nvPr>
        </p:nvSpPr>
        <p:spPr>
          <a:xfrm>
            <a:off x="5938838" y="1404938"/>
            <a:ext cx="5734050"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7620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d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1045-D737-605E-3913-CAC665A5A9EB}"/>
              </a:ext>
            </a:extLst>
          </p:cNvPr>
          <p:cNvSpPr>
            <a:spLocks noGrp="1"/>
          </p:cNvSpPr>
          <p:nvPr>
            <p:ph type="title"/>
          </p:nvPr>
        </p:nvSpPr>
        <p:spPr>
          <a:xfrm>
            <a:off x="2375554" y="390889"/>
            <a:ext cx="9445658" cy="417300"/>
          </a:xfrm>
          <a:prstGeom prst="rect">
            <a:avLst/>
          </a:prstGeom>
        </p:spPr>
        <p:txBody>
          <a:bodyPr anchor="ctr">
            <a:normAutofit/>
          </a:bodyPr>
          <a:lstStyle>
            <a:lvl1pPr>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062316E-89A4-342F-C435-98F7215E2025}"/>
              </a:ext>
            </a:extLst>
          </p:cNvPr>
          <p:cNvSpPr>
            <a:spLocks noGrp="1"/>
          </p:cNvSpPr>
          <p:nvPr>
            <p:ph type="subTitle" idx="1"/>
          </p:nvPr>
        </p:nvSpPr>
        <p:spPr>
          <a:xfrm>
            <a:off x="3186260" y="836312"/>
            <a:ext cx="8634952" cy="417300"/>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7" name="Content Placeholder 6">
            <a:extLst>
              <a:ext uri="{FF2B5EF4-FFF2-40B4-BE49-F238E27FC236}">
                <a16:creationId xmlns:a16="http://schemas.microsoft.com/office/drawing/2014/main" id="{8D62A657-439B-EB60-7EBA-D92F47272B8C}"/>
              </a:ext>
            </a:extLst>
          </p:cNvPr>
          <p:cNvSpPr>
            <a:spLocks noGrp="1"/>
          </p:cNvSpPr>
          <p:nvPr>
            <p:ph sz="quarter" idx="10"/>
          </p:nvPr>
        </p:nvSpPr>
        <p:spPr>
          <a:xfrm>
            <a:off x="555624" y="1357460"/>
            <a:ext cx="11124185" cy="4959203"/>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047477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d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1045-D737-605E-3913-CAC665A5A9EB}"/>
              </a:ext>
            </a:extLst>
          </p:cNvPr>
          <p:cNvSpPr>
            <a:spLocks noGrp="1"/>
          </p:cNvSpPr>
          <p:nvPr>
            <p:ph type="title"/>
          </p:nvPr>
        </p:nvSpPr>
        <p:spPr>
          <a:xfrm>
            <a:off x="2375554" y="390889"/>
            <a:ext cx="9445658" cy="417300"/>
          </a:xfrm>
          <a:prstGeom prst="rect">
            <a:avLst/>
          </a:prstGeom>
        </p:spPr>
        <p:txBody>
          <a:bodyPr anchor="ctr">
            <a:normAutofit/>
          </a:bodyPr>
          <a:lstStyle>
            <a:lvl1pPr>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062316E-89A4-342F-C435-98F7215E2025}"/>
              </a:ext>
            </a:extLst>
          </p:cNvPr>
          <p:cNvSpPr>
            <a:spLocks noGrp="1"/>
          </p:cNvSpPr>
          <p:nvPr>
            <p:ph type="subTitle" idx="1"/>
          </p:nvPr>
        </p:nvSpPr>
        <p:spPr>
          <a:xfrm>
            <a:off x="3186260" y="836312"/>
            <a:ext cx="8634952" cy="417300"/>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7" name="Content Placeholder 6">
            <a:extLst>
              <a:ext uri="{FF2B5EF4-FFF2-40B4-BE49-F238E27FC236}">
                <a16:creationId xmlns:a16="http://schemas.microsoft.com/office/drawing/2014/main" id="{8D62A657-439B-EB60-7EBA-D92F47272B8C}"/>
              </a:ext>
            </a:extLst>
          </p:cNvPr>
          <p:cNvSpPr>
            <a:spLocks noGrp="1"/>
          </p:cNvSpPr>
          <p:nvPr>
            <p:ph sz="quarter" idx="10"/>
          </p:nvPr>
        </p:nvSpPr>
        <p:spPr>
          <a:xfrm>
            <a:off x="555624" y="1357460"/>
            <a:ext cx="11124185" cy="4959203"/>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04747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ld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AF4E-5173-8960-7D69-90E3A0D4C155}"/>
              </a:ext>
            </a:extLst>
          </p:cNvPr>
          <p:cNvSpPr>
            <a:spLocks noGrp="1"/>
          </p:cNvSpPr>
          <p:nvPr>
            <p:ph type="title"/>
          </p:nvPr>
        </p:nvSpPr>
        <p:spPr>
          <a:xfrm>
            <a:off x="2375554" y="409223"/>
            <a:ext cx="9455085" cy="369332"/>
          </a:xfrm>
          <a:prstGeom prst="rect">
            <a:avLst/>
          </a:prstGeom>
        </p:spPr>
        <p:txBody>
          <a:bodyPr anchor="ctr">
            <a:normAutofit/>
          </a:bodyPr>
          <a:lstStyle>
            <a:lvl1pPr algn="l">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C79B9C4-1211-6280-270B-6D497398CF5F}"/>
              </a:ext>
            </a:extLst>
          </p:cNvPr>
          <p:cNvSpPr>
            <a:spLocks noGrp="1"/>
          </p:cNvSpPr>
          <p:nvPr>
            <p:ph type="subTitle" idx="1"/>
          </p:nvPr>
        </p:nvSpPr>
        <p:spPr>
          <a:xfrm>
            <a:off x="3101418" y="778555"/>
            <a:ext cx="8719793" cy="475057"/>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Content Placeholder 4">
            <a:extLst>
              <a:ext uri="{FF2B5EF4-FFF2-40B4-BE49-F238E27FC236}">
                <a16:creationId xmlns:a16="http://schemas.microsoft.com/office/drawing/2014/main" id="{5A5C83A4-AE0B-89C3-5F60-9D7E17594FD7}"/>
              </a:ext>
            </a:extLst>
          </p:cNvPr>
          <p:cNvSpPr>
            <a:spLocks noGrp="1"/>
          </p:cNvSpPr>
          <p:nvPr>
            <p:ph sz="quarter" idx="10"/>
          </p:nvPr>
        </p:nvSpPr>
        <p:spPr>
          <a:xfrm>
            <a:off x="490538" y="1423988"/>
            <a:ext cx="5457825"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Content Placeholder 6">
            <a:extLst>
              <a:ext uri="{FF2B5EF4-FFF2-40B4-BE49-F238E27FC236}">
                <a16:creationId xmlns:a16="http://schemas.microsoft.com/office/drawing/2014/main" id="{7F53A26C-38AD-0903-640F-848A3E946F02}"/>
              </a:ext>
            </a:extLst>
          </p:cNvPr>
          <p:cNvSpPr>
            <a:spLocks noGrp="1"/>
          </p:cNvSpPr>
          <p:nvPr>
            <p:ph sz="quarter" idx="11"/>
          </p:nvPr>
        </p:nvSpPr>
        <p:spPr>
          <a:xfrm>
            <a:off x="6096000" y="1423988"/>
            <a:ext cx="5605463"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33712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ld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AF4E-5173-8960-7D69-90E3A0D4C155}"/>
              </a:ext>
            </a:extLst>
          </p:cNvPr>
          <p:cNvSpPr>
            <a:spLocks noGrp="1"/>
          </p:cNvSpPr>
          <p:nvPr>
            <p:ph type="title"/>
          </p:nvPr>
        </p:nvSpPr>
        <p:spPr>
          <a:xfrm>
            <a:off x="2375554" y="409223"/>
            <a:ext cx="9455085" cy="369332"/>
          </a:xfrm>
          <a:prstGeom prst="rect">
            <a:avLst/>
          </a:prstGeom>
        </p:spPr>
        <p:txBody>
          <a:bodyPr anchor="ctr">
            <a:normAutofit/>
          </a:bodyPr>
          <a:lstStyle>
            <a:lvl1pPr algn="l">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C79B9C4-1211-6280-270B-6D497398CF5F}"/>
              </a:ext>
            </a:extLst>
          </p:cNvPr>
          <p:cNvSpPr>
            <a:spLocks noGrp="1"/>
          </p:cNvSpPr>
          <p:nvPr>
            <p:ph type="subTitle" idx="1"/>
          </p:nvPr>
        </p:nvSpPr>
        <p:spPr>
          <a:xfrm>
            <a:off x="3101418" y="778555"/>
            <a:ext cx="8719793" cy="475057"/>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Content Placeholder 4">
            <a:extLst>
              <a:ext uri="{FF2B5EF4-FFF2-40B4-BE49-F238E27FC236}">
                <a16:creationId xmlns:a16="http://schemas.microsoft.com/office/drawing/2014/main" id="{5A5C83A4-AE0B-89C3-5F60-9D7E17594FD7}"/>
              </a:ext>
            </a:extLst>
          </p:cNvPr>
          <p:cNvSpPr>
            <a:spLocks noGrp="1"/>
          </p:cNvSpPr>
          <p:nvPr>
            <p:ph sz="quarter" idx="10"/>
          </p:nvPr>
        </p:nvSpPr>
        <p:spPr>
          <a:xfrm>
            <a:off x="490538" y="1423988"/>
            <a:ext cx="5457825"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Content Placeholder 6">
            <a:extLst>
              <a:ext uri="{FF2B5EF4-FFF2-40B4-BE49-F238E27FC236}">
                <a16:creationId xmlns:a16="http://schemas.microsoft.com/office/drawing/2014/main" id="{7F53A26C-38AD-0903-640F-848A3E946F02}"/>
              </a:ext>
            </a:extLst>
          </p:cNvPr>
          <p:cNvSpPr>
            <a:spLocks noGrp="1"/>
          </p:cNvSpPr>
          <p:nvPr>
            <p:ph sz="quarter" idx="11"/>
          </p:nvPr>
        </p:nvSpPr>
        <p:spPr>
          <a:xfrm>
            <a:off x="6096000" y="1423988"/>
            <a:ext cx="5605463"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33712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active Activity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EE8B-99AD-8ACB-CE26-7DC715E1166F}"/>
              </a:ext>
            </a:extLst>
          </p:cNvPr>
          <p:cNvSpPr>
            <a:spLocks noGrp="1"/>
          </p:cNvSpPr>
          <p:nvPr>
            <p:ph type="title"/>
          </p:nvPr>
        </p:nvSpPr>
        <p:spPr>
          <a:xfrm>
            <a:off x="585788" y="1567431"/>
            <a:ext cx="11106150" cy="540495"/>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7" name="Content Placeholder 6">
            <a:extLst>
              <a:ext uri="{FF2B5EF4-FFF2-40B4-BE49-F238E27FC236}">
                <a16:creationId xmlns:a16="http://schemas.microsoft.com/office/drawing/2014/main" id="{09C3C267-E856-3759-C3B6-6E993913622C}"/>
              </a:ext>
            </a:extLst>
          </p:cNvPr>
          <p:cNvSpPr>
            <a:spLocks noGrp="1"/>
          </p:cNvSpPr>
          <p:nvPr>
            <p:ph sz="quarter" idx="10"/>
          </p:nvPr>
        </p:nvSpPr>
        <p:spPr>
          <a:xfrm>
            <a:off x="722791" y="1837679"/>
            <a:ext cx="10631009" cy="430912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8">
            <a:extLst>
              <a:ext uri="{FF2B5EF4-FFF2-40B4-BE49-F238E27FC236}">
                <a16:creationId xmlns:a16="http://schemas.microsoft.com/office/drawing/2014/main" id="{3B045C84-B87E-08B2-07B1-E7313EF3D5ED}"/>
              </a:ext>
            </a:extLst>
          </p:cNvPr>
          <p:cNvSpPr>
            <a:spLocks noGrp="1"/>
          </p:cNvSpPr>
          <p:nvPr>
            <p:ph type="body" sz="quarter" idx="11" hasCustomPrompt="1"/>
          </p:nvPr>
        </p:nvSpPr>
        <p:spPr>
          <a:xfrm>
            <a:off x="585788" y="6373813"/>
            <a:ext cx="11106150" cy="400050"/>
          </a:xfrm>
          <a:prstGeom prst="rect">
            <a:avLst/>
          </a:prstGeom>
        </p:spPr>
        <p:txBody>
          <a:bodyPr anchor="ctr">
            <a:normAutofit/>
          </a:bodyPr>
          <a:lstStyle>
            <a:lvl1pPr marL="0" indent="0">
              <a:buNone/>
              <a:defRPr sz="2000">
                <a:solidFill>
                  <a:schemeClr val="bg1">
                    <a:lumMod val="95000"/>
                  </a:schemeClr>
                </a:solidFill>
              </a:defRPr>
            </a:lvl1pPr>
          </a:lstStyle>
          <a:p>
            <a:pPr lvl="0"/>
            <a:r>
              <a:rPr lang="en-US" dirty="0"/>
              <a:t>answer</a:t>
            </a:r>
            <a:endParaRPr lang="en-AU" dirty="0"/>
          </a:p>
        </p:txBody>
      </p:sp>
      <p:sp>
        <p:nvSpPr>
          <p:cNvPr id="2" name="Subtitle 2">
            <a:extLst>
              <a:ext uri="{FF2B5EF4-FFF2-40B4-BE49-F238E27FC236}">
                <a16:creationId xmlns:a16="http://schemas.microsoft.com/office/drawing/2014/main" id="{FD8DBCCE-998F-DB36-8CF5-393F3CC1871B}"/>
              </a:ext>
            </a:extLst>
          </p:cNvPr>
          <p:cNvSpPr>
            <a:spLocks noGrp="1"/>
          </p:cNvSpPr>
          <p:nvPr>
            <p:ph type="subTitle" idx="1"/>
          </p:nvPr>
        </p:nvSpPr>
        <p:spPr>
          <a:xfrm>
            <a:off x="8092126" y="751909"/>
            <a:ext cx="3261674" cy="658944"/>
          </a:xfrm>
          <a:prstGeom prst="rect">
            <a:avLst/>
          </a:prstGeom>
        </p:spPr>
        <p:txBody>
          <a:bodyPr anchor="ctr">
            <a:normAutofit/>
          </a:bodyPr>
          <a:lstStyle>
            <a:lvl1pPr marL="0" indent="0" algn="ctr">
              <a:buNone/>
              <a:defRPr sz="18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6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active Activity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EE8B-99AD-8ACB-CE26-7DC715E1166F}"/>
              </a:ext>
            </a:extLst>
          </p:cNvPr>
          <p:cNvSpPr>
            <a:spLocks noGrp="1"/>
          </p:cNvSpPr>
          <p:nvPr>
            <p:ph type="title"/>
          </p:nvPr>
        </p:nvSpPr>
        <p:spPr>
          <a:xfrm>
            <a:off x="585788" y="1567431"/>
            <a:ext cx="11106150" cy="540495"/>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7" name="Content Placeholder 6">
            <a:extLst>
              <a:ext uri="{FF2B5EF4-FFF2-40B4-BE49-F238E27FC236}">
                <a16:creationId xmlns:a16="http://schemas.microsoft.com/office/drawing/2014/main" id="{09C3C267-E856-3759-C3B6-6E993913622C}"/>
              </a:ext>
            </a:extLst>
          </p:cNvPr>
          <p:cNvSpPr>
            <a:spLocks noGrp="1"/>
          </p:cNvSpPr>
          <p:nvPr>
            <p:ph sz="quarter" idx="10"/>
          </p:nvPr>
        </p:nvSpPr>
        <p:spPr>
          <a:xfrm>
            <a:off x="722791" y="1837679"/>
            <a:ext cx="10631009" cy="430912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8">
            <a:extLst>
              <a:ext uri="{FF2B5EF4-FFF2-40B4-BE49-F238E27FC236}">
                <a16:creationId xmlns:a16="http://schemas.microsoft.com/office/drawing/2014/main" id="{3B045C84-B87E-08B2-07B1-E7313EF3D5ED}"/>
              </a:ext>
            </a:extLst>
          </p:cNvPr>
          <p:cNvSpPr>
            <a:spLocks noGrp="1"/>
          </p:cNvSpPr>
          <p:nvPr>
            <p:ph type="body" sz="quarter" idx="11" hasCustomPrompt="1"/>
          </p:nvPr>
        </p:nvSpPr>
        <p:spPr>
          <a:xfrm>
            <a:off x="585788" y="6373813"/>
            <a:ext cx="11106150" cy="400050"/>
          </a:xfrm>
          <a:prstGeom prst="rect">
            <a:avLst/>
          </a:prstGeom>
        </p:spPr>
        <p:txBody>
          <a:bodyPr anchor="ctr">
            <a:normAutofit/>
          </a:bodyPr>
          <a:lstStyle>
            <a:lvl1pPr marL="0" indent="0">
              <a:buNone/>
              <a:defRPr sz="2000">
                <a:solidFill>
                  <a:schemeClr val="bg1">
                    <a:lumMod val="95000"/>
                  </a:schemeClr>
                </a:solidFill>
              </a:defRPr>
            </a:lvl1pPr>
          </a:lstStyle>
          <a:p>
            <a:pPr lvl="0"/>
            <a:r>
              <a:rPr lang="en-US" dirty="0"/>
              <a:t>answer</a:t>
            </a:r>
            <a:endParaRPr lang="en-AU" dirty="0"/>
          </a:p>
        </p:txBody>
      </p:sp>
      <p:sp>
        <p:nvSpPr>
          <p:cNvPr id="2" name="Subtitle 2">
            <a:extLst>
              <a:ext uri="{FF2B5EF4-FFF2-40B4-BE49-F238E27FC236}">
                <a16:creationId xmlns:a16="http://schemas.microsoft.com/office/drawing/2014/main" id="{FD8DBCCE-998F-DB36-8CF5-393F3CC1871B}"/>
              </a:ext>
            </a:extLst>
          </p:cNvPr>
          <p:cNvSpPr>
            <a:spLocks noGrp="1"/>
          </p:cNvSpPr>
          <p:nvPr>
            <p:ph type="subTitle" idx="1"/>
          </p:nvPr>
        </p:nvSpPr>
        <p:spPr>
          <a:xfrm>
            <a:off x="8092126" y="751909"/>
            <a:ext cx="3261674" cy="658944"/>
          </a:xfrm>
          <a:prstGeom prst="rect">
            <a:avLst/>
          </a:prstGeom>
        </p:spPr>
        <p:txBody>
          <a:bodyPr anchor="ctr">
            <a:normAutofit/>
          </a:bodyPr>
          <a:lstStyle>
            <a:lvl1pPr marL="0" indent="0" algn="ctr">
              <a:buNone/>
              <a:defRPr sz="18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602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active Activity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6448AB-BFB0-DD9B-B8D4-C071A2F1DC6D}"/>
              </a:ext>
            </a:extLst>
          </p:cNvPr>
          <p:cNvSpPr>
            <a:spLocks noGrp="1"/>
          </p:cNvSpPr>
          <p:nvPr>
            <p:ph type="title"/>
          </p:nvPr>
        </p:nvSpPr>
        <p:spPr>
          <a:xfrm>
            <a:off x="678402" y="1586529"/>
            <a:ext cx="10700536" cy="364086"/>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10" name="Content Placeholder 9">
            <a:extLst>
              <a:ext uri="{FF2B5EF4-FFF2-40B4-BE49-F238E27FC236}">
                <a16:creationId xmlns:a16="http://schemas.microsoft.com/office/drawing/2014/main" id="{8B159E88-BB25-7C09-C1B1-6D446D362111}"/>
              </a:ext>
            </a:extLst>
          </p:cNvPr>
          <p:cNvSpPr>
            <a:spLocks noGrp="1"/>
          </p:cNvSpPr>
          <p:nvPr>
            <p:ph sz="quarter" idx="11"/>
          </p:nvPr>
        </p:nvSpPr>
        <p:spPr>
          <a:xfrm>
            <a:off x="678402" y="1846555"/>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Content Placeholder 11">
            <a:extLst>
              <a:ext uri="{FF2B5EF4-FFF2-40B4-BE49-F238E27FC236}">
                <a16:creationId xmlns:a16="http://schemas.microsoft.com/office/drawing/2014/main" id="{32DF629E-605E-E31A-91B4-B32DE4CEDECC}"/>
              </a:ext>
            </a:extLst>
          </p:cNvPr>
          <p:cNvSpPr>
            <a:spLocks noGrp="1"/>
          </p:cNvSpPr>
          <p:nvPr>
            <p:ph sz="quarter" idx="12"/>
          </p:nvPr>
        </p:nvSpPr>
        <p:spPr>
          <a:xfrm>
            <a:off x="6121138" y="1846556"/>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Text Placeholder 2">
            <a:extLst>
              <a:ext uri="{FF2B5EF4-FFF2-40B4-BE49-F238E27FC236}">
                <a16:creationId xmlns:a16="http://schemas.microsoft.com/office/drawing/2014/main" id="{3ED917FA-DFAF-4D3E-CCCC-1905C9EE0F2B}"/>
              </a:ext>
            </a:extLst>
          </p:cNvPr>
          <p:cNvSpPr>
            <a:spLocks noGrp="1"/>
          </p:cNvSpPr>
          <p:nvPr>
            <p:ph type="body" sz="quarter" idx="13" hasCustomPrompt="1"/>
          </p:nvPr>
        </p:nvSpPr>
        <p:spPr>
          <a:xfrm>
            <a:off x="585788" y="6356350"/>
            <a:ext cx="11088687" cy="407988"/>
          </a:xfrm>
          <a:prstGeom prst="rect">
            <a:avLst/>
          </a:prstGeom>
        </p:spPr>
        <p:txBody>
          <a:bodyPr anchor="ctr">
            <a:normAutofit/>
          </a:bodyPr>
          <a:lstStyle>
            <a:lvl1pPr marL="0" indent="0">
              <a:buNone/>
              <a:defRPr sz="1800">
                <a:solidFill>
                  <a:schemeClr val="bg1">
                    <a:lumMod val="95000"/>
                  </a:schemeClr>
                </a:solidFill>
              </a:defRPr>
            </a:lvl1pPr>
          </a:lstStyle>
          <a:p>
            <a:pPr lvl="0"/>
            <a:r>
              <a:rPr lang="en-US" sz="2000" dirty="0"/>
              <a:t>answer</a:t>
            </a:r>
            <a:endParaRPr lang="en-AU" dirty="0"/>
          </a:p>
        </p:txBody>
      </p:sp>
      <p:sp>
        <p:nvSpPr>
          <p:cNvPr id="2" name="Subtitle 2">
            <a:extLst>
              <a:ext uri="{FF2B5EF4-FFF2-40B4-BE49-F238E27FC236}">
                <a16:creationId xmlns:a16="http://schemas.microsoft.com/office/drawing/2014/main" id="{31CCA867-34F8-FE66-C7B8-4A1DA1CF5845}"/>
              </a:ext>
            </a:extLst>
          </p:cNvPr>
          <p:cNvSpPr>
            <a:spLocks noGrp="1"/>
          </p:cNvSpPr>
          <p:nvPr>
            <p:ph type="subTitle" idx="1"/>
          </p:nvPr>
        </p:nvSpPr>
        <p:spPr>
          <a:xfrm>
            <a:off x="8117264" y="774664"/>
            <a:ext cx="3261674" cy="658944"/>
          </a:xfrm>
          <a:prstGeom prst="rect">
            <a:avLst/>
          </a:prstGeom>
        </p:spPr>
        <p:txBody>
          <a:bodyPr anchor="ctr">
            <a:normAutofit/>
          </a:bodyPr>
          <a:lstStyle>
            <a:lvl1pPr marL="0" indent="0" algn="ctr">
              <a:buNone/>
              <a:defRPr sz="20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48211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active Activity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6448AB-BFB0-DD9B-B8D4-C071A2F1DC6D}"/>
              </a:ext>
            </a:extLst>
          </p:cNvPr>
          <p:cNvSpPr>
            <a:spLocks noGrp="1"/>
          </p:cNvSpPr>
          <p:nvPr>
            <p:ph type="title"/>
          </p:nvPr>
        </p:nvSpPr>
        <p:spPr>
          <a:xfrm>
            <a:off x="678402" y="1586529"/>
            <a:ext cx="10700536" cy="364086"/>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10" name="Content Placeholder 9">
            <a:extLst>
              <a:ext uri="{FF2B5EF4-FFF2-40B4-BE49-F238E27FC236}">
                <a16:creationId xmlns:a16="http://schemas.microsoft.com/office/drawing/2014/main" id="{8B159E88-BB25-7C09-C1B1-6D446D362111}"/>
              </a:ext>
            </a:extLst>
          </p:cNvPr>
          <p:cNvSpPr>
            <a:spLocks noGrp="1"/>
          </p:cNvSpPr>
          <p:nvPr>
            <p:ph sz="quarter" idx="11"/>
          </p:nvPr>
        </p:nvSpPr>
        <p:spPr>
          <a:xfrm>
            <a:off x="678402" y="1846555"/>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Content Placeholder 11">
            <a:extLst>
              <a:ext uri="{FF2B5EF4-FFF2-40B4-BE49-F238E27FC236}">
                <a16:creationId xmlns:a16="http://schemas.microsoft.com/office/drawing/2014/main" id="{32DF629E-605E-E31A-91B4-B32DE4CEDECC}"/>
              </a:ext>
            </a:extLst>
          </p:cNvPr>
          <p:cNvSpPr>
            <a:spLocks noGrp="1"/>
          </p:cNvSpPr>
          <p:nvPr>
            <p:ph sz="quarter" idx="12"/>
          </p:nvPr>
        </p:nvSpPr>
        <p:spPr>
          <a:xfrm>
            <a:off x="6121138" y="1846556"/>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Text Placeholder 2">
            <a:extLst>
              <a:ext uri="{FF2B5EF4-FFF2-40B4-BE49-F238E27FC236}">
                <a16:creationId xmlns:a16="http://schemas.microsoft.com/office/drawing/2014/main" id="{3ED917FA-DFAF-4D3E-CCCC-1905C9EE0F2B}"/>
              </a:ext>
            </a:extLst>
          </p:cNvPr>
          <p:cNvSpPr>
            <a:spLocks noGrp="1"/>
          </p:cNvSpPr>
          <p:nvPr>
            <p:ph type="body" sz="quarter" idx="13" hasCustomPrompt="1"/>
          </p:nvPr>
        </p:nvSpPr>
        <p:spPr>
          <a:xfrm>
            <a:off x="585788" y="6356350"/>
            <a:ext cx="11088687" cy="407988"/>
          </a:xfrm>
          <a:prstGeom prst="rect">
            <a:avLst/>
          </a:prstGeom>
        </p:spPr>
        <p:txBody>
          <a:bodyPr anchor="ctr">
            <a:normAutofit/>
          </a:bodyPr>
          <a:lstStyle>
            <a:lvl1pPr marL="0" indent="0">
              <a:buNone/>
              <a:defRPr sz="1800">
                <a:solidFill>
                  <a:schemeClr val="bg1">
                    <a:lumMod val="95000"/>
                  </a:schemeClr>
                </a:solidFill>
              </a:defRPr>
            </a:lvl1pPr>
          </a:lstStyle>
          <a:p>
            <a:pPr lvl="0"/>
            <a:r>
              <a:rPr lang="en-US" sz="2000" dirty="0"/>
              <a:t>answer</a:t>
            </a:r>
            <a:endParaRPr lang="en-AU" dirty="0"/>
          </a:p>
        </p:txBody>
      </p:sp>
      <p:sp>
        <p:nvSpPr>
          <p:cNvPr id="2" name="Subtitle 2">
            <a:extLst>
              <a:ext uri="{FF2B5EF4-FFF2-40B4-BE49-F238E27FC236}">
                <a16:creationId xmlns:a16="http://schemas.microsoft.com/office/drawing/2014/main" id="{31CCA867-34F8-FE66-C7B8-4A1DA1CF5845}"/>
              </a:ext>
            </a:extLst>
          </p:cNvPr>
          <p:cNvSpPr>
            <a:spLocks noGrp="1"/>
          </p:cNvSpPr>
          <p:nvPr>
            <p:ph type="subTitle" idx="1"/>
          </p:nvPr>
        </p:nvSpPr>
        <p:spPr>
          <a:xfrm>
            <a:off x="8117264" y="774664"/>
            <a:ext cx="3261674" cy="658944"/>
          </a:xfrm>
          <a:prstGeom prst="rect">
            <a:avLst/>
          </a:prstGeom>
        </p:spPr>
        <p:txBody>
          <a:bodyPr anchor="ctr">
            <a:normAutofit/>
          </a:bodyPr>
          <a:lstStyle>
            <a:lvl1pPr marL="0" indent="0" algn="ctr">
              <a:buNone/>
              <a:defRPr sz="20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48211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93A3BC-AC94-0D22-4DA4-EC18E3D719BD}"/>
              </a:ext>
            </a:extLst>
          </p:cNvPr>
          <p:cNvSpPr>
            <a:spLocks noGrp="1"/>
          </p:cNvSpPr>
          <p:nvPr>
            <p:ph type="title"/>
          </p:nvPr>
        </p:nvSpPr>
        <p:spPr>
          <a:xfrm>
            <a:off x="715652" y="4654321"/>
            <a:ext cx="10515600" cy="1325563"/>
          </a:xfrm>
          <a:prstGeom prst="rect">
            <a:avLst/>
          </a:prstGeom>
        </p:spPr>
        <p:txBody>
          <a:bodyPr anchor="ctr">
            <a:normAutofit/>
          </a:bodyP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3096942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93A3BC-AC94-0D22-4DA4-EC18E3D719BD}"/>
              </a:ext>
            </a:extLst>
          </p:cNvPr>
          <p:cNvSpPr>
            <a:spLocks noGrp="1"/>
          </p:cNvSpPr>
          <p:nvPr>
            <p:ph type="title"/>
          </p:nvPr>
        </p:nvSpPr>
        <p:spPr>
          <a:xfrm>
            <a:off x="715652" y="4654321"/>
            <a:ext cx="10515600" cy="1325563"/>
          </a:xfrm>
          <a:prstGeom prst="rect">
            <a:avLst/>
          </a:prstGeom>
        </p:spPr>
        <p:txBody>
          <a:bodyPr anchor="ctr">
            <a:normAutofit/>
          </a:bodyP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309694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201915-BC85-8396-6FCE-C57DF85AA82A}"/>
              </a:ext>
            </a:extLst>
          </p:cNvPr>
          <p:cNvSpPr>
            <a:spLocks noGrp="1"/>
          </p:cNvSpPr>
          <p:nvPr>
            <p:ph type="title"/>
          </p:nvPr>
        </p:nvSpPr>
        <p:spPr>
          <a:xfrm>
            <a:off x="838200" y="2766218"/>
            <a:ext cx="10515600" cy="1325563"/>
          </a:xfrm>
          <a:prstGeom prst="rect">
            <a:avLst/>
          </a:prstGeom>
        </p:spPr>
        <p:txBody>
          <a:bodyPr anchor="ct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999890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201915-BC85-8396-6FCE-C57DF85AA82A}"/>
              </a:ext>
            </a:extLst>
          </p:cNvPr>
          <p:cNvSpPr>
            <a:spLocks noGrp="1"/>
          </p:cNvSpPr>
          <p:nvPr>
            <p:ph type="title"/>
          </p:nvPr>
        </p:nvSpPr>
        <p:spPr>
          <a:xfrm>
            <a:off x="838200" y="2766218"/>
            <a:ext cx="10515600" cy="1325563"/>
          </a:xfrm>
          <a:prstGeom prst="rect">
            <a:avLst/>
          </a:prstGeom>
        </p:spPr>
        <p:txBody>
          <a:bodyPr anchor="ct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99989096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s>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2" r:id="rId4"/>
    <p:sldLayoutId id="2147483663" r:id="rId5"/>
    <p:sldLayoutId id="2147483659" r:id="rId6"/>
    <p:sldLayoutId id="2147483660" r:id="rId7"/>
    <p:sldLayoutId id="2147483661" r:id="rId8"/>
    <p:sldLayoutId id="2147483651" r:id="rId9"/>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1548"/>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1548"/>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1548"/>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2" r:id="rId4"/>
    <p:sldLayoutId id="2147483663" r:id="rId5"/>
    <p:sldLayoutId id="2147483659" r:id="rId6"/>
    <p:sldLayoutId id="2147483660" r:id="rId7"/>
    <p:sldLayoutId id="2147483661" r:id="rId8"/>
    <p:sldLayoutId id="2147483651" r:id="rId9"/>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1548"/>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1548"/>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1548"/>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Report Writing for High-Tech Investigations. Expert Testimony in Digital Forensic Investigations.</a:t>
            </a:r>
          </a:p>
        </p:txBody>
      </p:sp>
      <p:sp>
        <p:nvSpPr>
          <p:cNvPr id="3" name="Subtitle 2"/>
          <p:cNvSpPr>
            <a:spLocks noGrp="1"/>
          </p:cNvSpPr>
          <p:nvPr>
            <p:ph type="subTitle" idx="1"/>
          </p:nvPr>
        </p:nvSpPr>
        <p:spPr/>
        <p:txBody>
          <a:bodyPr/>
          <a:lstStyle/>
          <a:p>
            <a:r>
              <a:t>Week 11, Lecture 1</a:t>
            </a:r>
          </a:p>
          <a:p>
            <a:r>
              <a:t>Digital Forensic | ICT312</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Designing the Layout and Presentation of Reports</a:t>
            </a:r>
          </a:p>
        </p:txBody>
      </p:sp>
      <p:sp>
        <p:nvSpPr>
          <p:cNvPr id="3" name="Subtitle 2"/>
          <p:cNvSpPr>
            <a:spLocks noGrp="1"/>
          </p:cNvSpPr>
          <p:nvPr>
            <p:ph type="subTitle" idx="1"/>
          </p:nvPr>
        </p:nvSpPr>
        <p:spPr/>
        <p:txBody>
          <a:bodyPr/>
          <a:lstStyle/>
          <a:p>
            <a:r>
              <a:t>Providing References</a:t>
            </a:r>
          </a:p>
        </p:txBody>
      </p:sp>
      <p:sp>
        <p:nvSpPr>
          <p:cNvPr id="4" name="Content Placeholder 3"/>
          <p:cNvSpPr>
            <a:spLocks noGrp="1"/>
          </p:cNvSpPr>
          <p:nvPr>
            <p:ph idx="10" sz="quarter"/>
          </p:nvPr>
        </p:nvSpPr>
        <p:spPr/>
        <p:txBody>
          <a:bodyPr>
            <a:normAutofit/>
          </a:bodyPr>
          <a:lstStyle/>
          <a:p>
            <a:pPr>
              <a:defRPr sz="2000"/>
            </a:pPr>
            <a:r>
              <a:t>When writing a report, you must cite all sources used for content.</a:t>
            </a:r>
          </a:p>
          <a:p>
            <a:pPr>
              <a:defRPr sz="2000"/>
            </a:pPr>
            <a:r>
              <a:t>Citations are required when quoting, paraphrasing, or summarizing others' work.</a:t>
            </a:r>
          </a:p>
          <a:p>
            <a:pPr>
              <a:defRPr sz="2000"/>
            </a:pPr>
            <a:r>
              <a:t>Sources include books, periodicals, websites, conference proceedings, personal communications, and interviews.</a:t>
            </a:r>
          </a:p>
          <a:p>
            <a:pPr>
              <a:defRPr sz="2000"/>
            </a:pPr>
            <a:r>
              <a:t>In-text citations typically include the author's last name and year of publication (e.g., (Stiubhard, 2018)).</a:t>
            </a:r>
          </a:p>
          <a:p>
            <a:pPr>
              <a:defRPr sz="2000"/>
            </a:pPr>
            <a:r>
              <a:t>Page numbers may be required depending on the style manual.</a:t>
            </a:r>
          </a:p>
          <a:p>
            <a:pPr>
              <a:defRPr sz="2000"/>
            </a:pPr>
            <a:r>
              <a:t>The references section lists sources alphabetically by author with full publication details.</a:t>
            </a:r>
          </a:p>
          <a:p>
            <a:pPr>
              <a:defRPr sz="2000"/>
            </a:pPr>
            <a:r>
              <a:t>Follow a standard format for italics, capitalization, volume/page numbers, publisher address, etc.</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Guidelines for Writing Reports</a:t>
            </a:r>
          </a:p>
        </p:txBody>
      </p:sp>
      <p:sp>
        <p:nvSpPr>
          <p:cNvPr id="3" name="Content Placeholder 2"/>
          <p:cNvSpPr>
            <a:spLocks noGrp="1"/>
          </p:cNvSpPr>
          <p:nvPr>
            <p:ph idx="10" sz="quarter"/>
          </p:nvPr>
        </p:nvSpPr>
        <p:spPr/>
        <p:txBody>
          <a:bodyPr>
            <a:normAutofit/>
          </a:bodyPr>
          <a:lstStyle/>
          <a:p/>
          <a:p>
            <a:pPr>
              <a:defRPr b="1"/>
            </a:pPr>
            <a:r>
              <a:t>Which of the following best describes the purpose of using hypothetical questions in expert testimony, according to the provided text?</a:t>
            </a:r>
          </a:p>
          <a:p>
            <a:pPr lvl="1"/>
            <a:r>
              <a:t>A) To allow attorneys to present their favored facts to the jury in a specific order and with emphasis.</a:t>
            </a:r>
          </a:p>
          <a:p>
            <a:pPr lvl="1"/>
            <a:r>
              <a:t>B) To ensure that an expert's opinion is based on facts that are supported by evidence.</a:t>
            </a:r>
          </a:p>
          <a:p>
            <a:pPr lvl="1"/>
            <a:r>
              <a:t>C) To enable the expert to express an opinion without any factual basis, as per the law.</a:t>
            </a:r>
          </a:p>
          <a:p>
            <a:pPr lvl="1"/>
            <a:r>
              <a:t>D) To replace the need for expert qualifications and curriculum vitae in court proceedings.</a:t>
            </a:r>
          </a:p>
        </p:txBody>
      </p:sp>
      <p:sp>
        <p:nvSpPr>
          <p:cNvPr id="4" name="Text Placeholder 3"/>
          <p:cNvSpPr>
            <a:spLocks noGrp="1"/>
          </p:cNvSpPr>
          <p:nvPr>
            <p:ph type="body" idx="11" sz="quarter"/>
          </p:nvPr>
        </p:nvSpPr>
        <p:spPr/>
        <p:txBody>
          <a:bodyPr/>
          <a:lstStyle/>
          <a:p/>
          <a:p>
            <a:r>
              <a:t> Answer: B - The text emphasizes that structuring hypothetical questions helps ensure an expert's opinion is based on facts supported by evidence. While hypothetical questions can be abused (as in option A), the primary purpose stated is to ground opinions in evidence.</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Generating Report Findings with Forensics Software Tools</a:t>
            </a:r>
          </a:p>
        </p:txBody>
      </p:sp>
      <p:sp>
        <p:nvSpPr>
          <p:cNvPr id="3" name="Subtitle 2"/>
          <p:cNvSpPr>
            <a:spLocks noGrp="1"/>
          </p:cNvSpPr>
          <p:nvPr>
            <p:ph type="subTitle" idx="1"/>
          </p:nvPr>
        </p:nvSpPr>
        <p:spPr/>
        <p:txBody>
          <a:bodyPr/>
          <a:lstStyle/>
          <a:p>
            <a:r>
              <a:t>Using Autopsy to Generate Reports</a:t>
            </a:r>
          </a:p>
        </p:txBody>
      </p:sp>
      <p:sp>
        <p:nvSpPr>
          <p:cNvPr id="4" name="Content Placeholder 3"/>
          <p:cNvSpPr>
            <a:spLocks noGrp="1"/>
          </p:cNvSpPr>
          <p:nvPr>
            <p:ph idx="10" sz="quarter"/>
          </p:nvPr>
        </p:nvSpPr>
        <p:spPr/>
        <p:txBody>
          <a:bodyPr>
            <a:normAutofit/>
          </a:bodyPr>
          <a:lstStyle/>
          <a:p>
            <a:pPr>
              <a:defRPr sz="2200"/>
            </a:pPr>
            <a:r>
              <a:t>Create a Work\Chap14\Chapter folder on your system (referred to as your 'work folder').</a:t>
            </a:r>
          </a:p>
          <a:p>
            <a:pPr>
              <a:defRPr sz="2200"/>
            </a:pPr>
            <a:r>
              <a:t>Download the Ch14Inchp01.exe file from the student companion site to your work folder.</a:t>
            </a:r>
          </a:p>
          <a:p>
            <a:pPr>
              <a:defRPr sz="2200"/>
            </a:pPr>
            <a:r>
              <a:t>The objective: Inventory software on Tom Johnson’s computer to identify authorized and unauthorized applications.</a:t>
            </a:r>
          </a:p>
          <a:p>
            <a:pPr>
              <a:defRPr sz="2200"/>
            </a:pPr>
            <a:r>
              <a:t>Use Autopsy for Windows to find evidence and create an HTML report for Harry Mudd, the IT manager.</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Generating Report Findings with Forensics Software Tools</a:t>
            </a:r>
          </a:p>
        </p:txBody>
      </p:sp>
      <p:sp>
        <p:nvSpPr>
          <p:cNvPr id="3" name="Subtitle 2"/>
          <p:cNvSpPr>
            <a:spLocks noGrp="1"/>
          </p:cNvSpPr>
          <p:nvPr>
            <p:ph type="subTitle" idx="1"/>
          </p:nvPr>
        </p:nvSpPr>
        <p:spPr/>
        <p:txBody>
          <a:bodyPr/>
          <a:lstStyle/>
          <a:p>
            <a:r>
              <a:t>Using Autopsy to Generate Reports</a:t>
            </a:r>
          </a:p>
        </p:txBody>
      </p:sp>
      <p:sp>
        <p:nvSpPr>
          <p:cNvPr id="4" name="Content Placeholder 3"/>
          <p:cNvSpPr>
            <a:spLocks noGrp="1"/>
          </p:cNvSpPr>
          <p:nvPr>
            <p:ph idx="10" sz="quarter"/>
          </p:nvPr>
        </p:nvSpPr>
        <p:spPr/>
        <p:txBody>
          <a:bodyPr>
            <a:normAutofit/>
          </a:bodyPr>
          <a:lstStyle/>
          <a:p>
            <a:pPr>
              <a:defRPr sz="2000"/>
            </a:pPr>
            <a:r>
              <a:t>1. Extract Ch14Inchp01.exe to create GCFI-tj01.001</a:t>
            </a:r>
          </a:p>
          <a:p>
            <a:pPr>
              <a:defRPr sz="2000"/>
            </a:pPr>
            <a:r>
              <a:t>2. Launch Autopsy and create a new case named InChap14</a:t>
            </a:r>
          </a:p>
          <a:p>
            <a:pPr>
              <a:defRPr sz="2000"/>
            </a:pPr>
            <a:r>
              <a:t>3. Set up the case with your name and work folder</a:t>
            </a:r>
          </a:p>
          <a:p>
            <a:pPr>
              <a:defRPr sz="2000"/>
            </a:pPr>
            <a:r>
              <a:t>4. Add GCFI-tj01.001 as the data source</a:t>
            </a:r>
          </a:p>
          <a:p>
            <a:pPr>
              <a:defRPr sz="2000"/>
            </a:pPr>
            <a:r>
              <a:t>5. Configure ingest modules to identify file types</a:t>
            </a:r>
          </a:p>
          <a:p>
            <a:pPr>
              <a:defRPr sz="2000"/>
            </a:pPr>
            <a:r>
              <a:t>6. Navigate to Tom Johnson's Desktop in the Tree Viewer</a:t>
            </a:r>
          </a:p>
          <a:p>
            <a:pPr>
              <a:defRPr sz="2000"/>
            </a:pPr>
            <a:r>
              <a:t>7. Tag unauthorized applications (e.g., Acrobat Reader DC.lnk)</a:t>
            </a:r>
          </a:p>
          <a:p>
            <a:pPr>
              <a:defRPr sz="2000"/>
            </a:pPr>
            <a:r>
              <a:t>8. Tag additional unauthorized files and folders</a:t>
            </a:r>
          </a:p>
          <a:p>
            <a:pPr>
              <a:defRPr sz="2000"/>
            </a:pPr>
            <a:r>
              <a:t>9. Tag authorized applications (e.g., Microsoft Office)</a:t>
            </a:r>
          </a:p>
          <a:p>
            <a:pPr>
              <a:defRPr sz="2000"/>
            </a:pPr>
            <a:r>
              <a:t>10. Generate an HTML report with tagged results</a:t>
            </a:r>
          </a:p>
          <a:p>
            <a:pPr>
              <a:defRPr sz="2000"/>
            </a:pPr>
            <a:r>
              <a:t>11. Review and print the report in landscape mode</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Generating Report Findings with Forensics Software Tools</a:t>
            </a:r>
          </a:p>
        </p:txBody>
      </p:sp>
      <p:sp>
        <p:nvSpPr>
          <p:cNvPr id="3" name="Subtitle 2"/>
          <p:cNvSpPr>
            <a:spLocks noGrp="1"/>
          </p:cNvSpPr>
          <p:nvPr>
            <p:ph type="subTitle" idx="1"/>
          </p:nvPr>
        </p:nvSpPr>
        <p:spPr/>
        <p:txBody>
          <a:bodyPr/>
          <a:lstStyle/>
          <a:p>
            <a:r>
              <a:t>Using Autopsy to Generate Reports</a:t>
            </a:r>
          </a:p>
        </p:txBody>
      </p:sp>
      <p:sp>
        <p:nvSpPr>
          <p:cNvPr id="4" name="Content Placeholder 3"/>
          <p:cNvSpPr>
            <a:spLocks noGrp="1"/>
          </p:cNvSpPr>
          <p:nvPr>
            <p:ph idx="10" sz="quarter"/>
          </p:nvPr>
        </p:nvSpPr>
        <p:spPr/>
        <p:txBody>
          <a:bodyPr>
            <a:normAutofit/>
          </a:bodyPr>
          <a:lstStyle/>
          <a:p>
            <a:pPr>
              <a:defRPr sz="1800"/>
            </a:pPr>
            <a:r>
              <a:t>Tag unauthorized applications (e.g., Google Chrome, Mozilla Firefox) and authorized applications (e.g., Microsoft Office, Windows Defender) using the Tag File feature.</a:t>
            </a:r>
          </a:p>
          <a:p>
            <a:pPr>
              <a:defRPr sz="1800"/>
            </a:pPr>
            <a:r>
              <a:t>Navigate to the Tree Viewer pane to access files and folders under Tom Johnson's account.</a:t>
            </a:r>
          </a:p>
          <a:p>
            <a:pPr>
              <a:defRPr sz="1800"/>
            </a:pPr>
            <a:r>
              <a:t>Right-click on files/folders, select 'Tag File' &gt; 'Tag and Comment' for detailed tagging, or use 'Quick Tag' for rapid tagging.</a:t>
            </a:r>
          </a:p>
          <a:p>
            <a:pPr>
              <a:defRPr sz="1800"/>
            </a:pPr>
            <a:r>
              <a:t>Ensure all unauthorized application files and folders are tagged with 'Unauthorized Applications' and authorized ones with 'Authorized Applications'.</a:t>
            </a:r>
          </a:p>
          <a:p>
            <a:pPr>
              <a:defRPr sz="1800"/>
            </a:pPr>
            <a:r>
              <a:t>After tagging, proceed to the Generate Report step by selecting 'Results - HTML' format in the report configuration.</a:t>
            </a:r>
          </a:p>
          <a:p>
            <a:pPr>
              <a:defRPr sz="1800"/>
            </a:pPr>
            <a:r>
              <a:t>Configure the report to include only tagged results, then generate and review the HTML report in a web browser.</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Generating Report Findings with Forensics Software Tools</a:t>
            </a:r>
          </a:p>
        </p:txBody>
      </p:sp>
      <p:sp>
        <p:nvSpPr>
          <p:cNvPr id="3" name="Subtitle 2"/>
          <p:cNvSpPr>
            <a:spLocks noGrp="1"/>
          </p:cNvSpPr>
          <p:nvPr>
            <p:ph type="subTitle" idx="1"/>
          </p:nvPr>
        </p:nvSpPr>
        <p:spPr/>
        <p:txBody>
          <a:bodyPr/>
          <a:lstStyle/>
          <a:p>
            <a:r>
              <a:t>Using Autopsy to Generate Reports</a:t>
            </a:r>
          </a:p>
        </p:txBody>
      </p:sp>
      <p:sp>
        <p:nvSpPr>
          <p:cNvPr id="4" name="Content Placeholder 3"/>
          <p:cNvSpPr>
            <a:spLocks noGrp="1"/>
          </p:cNvSpPr>
          <p:nvPr>
            <p:ph idx="10" sz="quarter"/>
          </p:nvPr>
        </p:nvSpPr>
        <p:spPr/>
        <p:txBody>
          <a:bodyPr>
            <a:normAutofit/>
          </a:bodyPr>
          <a:lstStyle/>
          <a:p>
            <a:pPr>
              <a:defRPr sz="2000"/>
            </a:pPr>
            <a:r>
              <a:t>Tag unauthorized applications: Right-click files like Acrobat Reader DC.lnk, Google Chrome.lnk, and others, then select 'Tag File' &gt; 'Quick Tag' &gt; 'Unauthorized Applications'.</a:t>
            </a:r>
          </a:p>
          <a:p>
            <a:pPr>
              <a:defRPr sz="2000"/>
            </a:pPr>
            <a:r>
              <a:t>Tag authorized applications: Right-click folders like Microsoft Analysis Services, Microsoft Office, and others, then select 'Tag File' &gt; 'Tag and Comment' &gt; 'Authorized Applications'.</a:t>
            </a:r>
          </a:p>
          <a:p>
            <a:pPr>
              <a:defRPr sz="2000"/>
            </a:pPr>
            <a:r>
              <a:t>Generate HTML report: Navigate to 'Generate Report' &gt; select 'Results - HTML' &gt; configure to include 'Tagged Results' &gt; click 'Finish'.</a:t>
            </a:r>
          </a:p>
          <a:p>
            <a:pPr>
              <a:defRPr sz="2000"/>
            </a:pPr>
            <a:r>
              <a:t>Review and print report: Open the HTML report in a browser, click 'Tagged Files', and print in landscape mode for review.</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Generating Report Findings with Forensics Software Tools</a:t>
            </a:r>
          </a:p>
        </p:txBody>
      </p:sp>
      <p:sp>
        <p:nvSpPr>
          <p:cNvPr id="3" name="Content Placeholder 2"/>
          <p:cNvSpPr>
            <a:spLocks noGrp="1"/>
          </p:cNvSpPr>
          <p:nvPr>
            <p:ph idx="10" sz="quarter"/>
          </p:nvPr>
        </p:nvSpPr>
        <p:spPr/>
        <p:txBody>
          <a:bodyPr>
            <a:normAutofit/>
          </a:bodyPr>
          <a:lstStyle/>
          <a:p/>
          <a:p>
            <a:pPr>
              <a:defRPr b="1"/>
            </a:pPr>
            <a:r>
              <a:t>Which of the following is a key responsibility of a forensic investigator when integrating software-generated reports into an official investigation report?</a:t>
            </a:r>
          </a:p>
          <a:p>
            <a:pPr lvl="1"/>
            <a:r>
              <a:t>A) To ensure the software automatically interprets the significance of all findings.</a:t>
            </a:r>
          </a:p>
          <a:p>
            <a:pPr lvl="1"/>
            <a:r>
              <a:t>B) To create log files of analysis activities using HTML format only.</a:t>
            </a:r>
          </a:p>
          <a:p>
            <a:pPr lvl="1"/>
            <a:r>
              <a:t>C) To explain the significance of the evidence and define any limitations or uncertainties.</a:t>
            </a:r>
          </a:p>
          <a:p>
            <a:pPr lvl="1"/>
            <a:r>
              <a:t>D) To avoid mentioning any uncertainties in the findings to maintain credibility.</a:t>
            </a:r>
          </a:p>
        </p:txBody>
      </p:sp>
      <p:sp>
        <p:nvSpPr>
          <p:cNvPr id="4" name="Text Placeholder 3"/>
          <p:cNvSpPr>
            <a:spLocks noGrp="1"/>
          </p:cNvSpPr>
          <p:nvPr>
            <p:ph type="body" idx="11" sz="quarter"/>
          </p:nvPr>
        </p:nvSpPr>
        <p:spPr/>
        <p:txBody>
          <a:bodyPr/>
          <a:lstStyle/>
          <a:p/>
          <a:p>
            <a:r>
              <a:t> Answer: C - The text emphasizes that it's the investigator's responsibility to explain the significance of evidence and define any limitations or uncertainties, not the software's role.</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for Testimony</a:t>
            </a:r>
          </a:p>
        </p:txBody>
      </p:sp>
      <p:sp>
        <p:nvSpPr>
          <p:cNvPr id="3" name="Content Placeholder 2"/>
          <p:cNvSpPr>
            <a:spLocks noGrp="1"/>
          </p:cNvSpPr>
          <p:nvPr>
            <p:ph idx="10" sz="quarter"/>
          </p:nvPr>
        </p:nvSpPr>
        <p:spPr/>
        <p:txBody>
          <a:bodyPr>
            <a:normAutofit/>
          </a:bodyPr>
          <a:lstStyle/>
          <a:p>
            <a:pPr>
              <a:defRPr sz="2000"/>
            </a:pPr>
            <a:r>
              <a:t>As a fact witness, you provide only the facts found in your investigation—evidence that meets the relevance standard and is more probative than prejudicial.</a:t>
            </a:r>
          </a:p>
          <a:p>
            <a:pPr>
              <a:defRPr sz="2000"/>
            </a:pPr>
            <a:r>
              <a:t>As an expert witness, you present technical or scientific evidence and explain how it was obtained, forming opinions based on experience and deductive reasoning.</a:t>
            </a:r>
          </a:p>
          <a:p>
            <a:pPr>
              <a:defRPr sz="2000"/>
            </a:pPr>
            <a:r>
              <a:t>Expert witnesses offer opinions, while fact witnesses only provide facts and ordinary inferences.</a:t>
            </a:r>
          </a:p>
          <a:p>
            <a:pPr>
              <a:defRPr sz="2000"/>
            </a:pPr>
            <a:r>
              <a:t>Your role as an expert witness is defined by your opinion, which distinguishes you from a fact witness.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for Testimony</a:t>
            </a:r>
          </a:p>
        </p:txBody>
      </p:sp>
      <p:sp>
        <p:nvSpPr>
          <p:cNvPr id="3" name="Subtitle 2"/>
          <p:cNvSpPr>
            <a:spLocks noGrp="1"/>
          </p:cNvSpPr>
          <p:nvPr>
            <p:ph type="subTitle" idx="1"/>
          </p:nvPr>
        </p:nvSpPr>
        <p:spPr/>
        <p:txBody>
          <a:bodyPr/>
          <a:lstStyle/>
          <a:p>
            <a:r>
              <a:t>Documenting and Preparing Evidence</a:t>
            </a:r>
          </a:p>
        </p:txBody>
      </p:sp>
      <p:sp>
        <p:nvSpPr>
          <p:cNvPr id="4" name="Content Placeholder 3"/>
          <p:cNvSpPr>
            <a:spLocks noGrp="1"/>
          </p:cNvSpPr>
          <p:nvPr>
            <p:ph idx="10" sz="quarter"/>
          </p:nvPr>
        </p:nvSpPr>
        <p:spPr/>
        <p:txBody>
          <a:bodyPr>
            <a:normAutofit/>
          </a:bodyPr>
          <a:lstStyle/>
          <a:p>
            <a:pPr>
              <a:defRPr sz="1800"/>
            </a:pPr>
            <a:r>
              <a:t>Document all steps in evidence collection and preservation to ensure repeatability and credibility.</a:t>
            </a:r>
          </a:p>
          <a:p>
            <a:pPr>
              <a:defRPr sz="1800"/>
            </a:pPr>
            <a:r>
              <a:t>Validate tools and verify evidence integrity using hash algorithms (refer to Chapter 9 for guidelines).</a:t>
            </a:r>
          </a:p>
          <a:p>
            <a:pPr>
              <a:defRPr sz="1800"/>
            </a:pPr>
            <a:r>
              <a:t>Avoid creating generic checklists for all cases; instead, create case-specific checklists to prevent cross-examination challenges.</a:t>
            </a:r>
          </a:p>
          <a:p>
            <a:pPr>
              <a:defRPr sz="1800"/>
            </a:pPr>
            <a:r>
              <a:t>Organize evidence and tools in designated folders or containers, and maintain clear documentation of storage locations.</a:t>
            </a:r>
          </a:p>
          <a:p>
            <a:pPr>
              <a:defRPr sz="1800"/>
            </a:pPr>
            <a:r>
              <a:t>Maintain chain of custody to prevent contamination; document any lapses or gaps in evidence handling.</a:t>
            </a:r>
          </a:p>
          <a:p>
            <a:pPr>
              <a:defRPr sz="1800"/>
            </a:pPr>
            <a:r>
              <a:t>Collect only relevant evidence for litigation to avoid complications with unrelated findings.</a:t>
            </a:r>
          </a:p>
          <a:p>
            <a:pPr>
              <a:defRPr sz="1800"/>
            </a:pPr>
            <a:r>
              <a:t>Use precise time references (e.g., atomic clocks) for forensic workstation timestamps.</a:t>
            </a:r>
          </a:p>
          <a:p>
            <a:pPr>
              <a:defRPr sz="1800"/>
            </a:pPr>
            <a:r>
              <a:t>Retain only successful analysis outputs; discard incomplete or failed tool runs.</a:t>
            </a:r>
          </a:p>
          <a:p>
            <a:pPr>
              <a:defRPr sz="1800"/>
            </a:pPr>
            <a:r>
              <a:t>Refine keyword searches with specific parameters to minimize false positives and ensure relevance.</a:t>
            </a:r>
          </a:p>
          <a:p>
            <a:pPr>
              <a:defRPr sz="1800"/>
            </a:pPr>
            <a:r>
              <a:t>Keep notes simple, specific, and free of personal commentary to avoid disputes during legal proceedings.</a:t>
            </a:r>
          </a:p>
          <a:p>
            <a:pPr>
              <a:defRPr sz="1800"/>
            </a:pPr>
            <a:r>
              <a:t>Focus reports on case-relevant evidence and reference scientific standards through textbooks and professional guidelines.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for Testimony</a:t>
            </a:r>
          </a:p>
        </p:txBody>
      </p:sp>
      <p:sp>
        <p:nvSpPr>
          <p:cNvPr id="3" name="Subtitle 2"/>
          <p:cNvSpPr>
            <a:spLocks noGrp="1"/>
          </p:cNvSpPr>
          <p:nvPr>
            <p:ph type="subTitle" idx="1"/>
          </p:nvPr>
        </p:nvSpPr>
        <p:spPr/>
        <p:txBody>
          <a:bodyPr/>
          <a:lstStyle/>
          <a:p>
            <a:r>
              <a:t>Preparing Technical Definitions</a:t>
            </a:r>
          </a:p>
        </p:txBody>
      </p:sp>
      <p:sp>
        <p:nvSpPr>
          <p:cNvPr id="4" name="Content Placeholder 3"/>
          <p:cNvSpPr>
            <a:spLocks noGrp="1"/>
          </p:cNvSpPr>
          <p:nvPr>
            <p:ph idx="10" sz="quarter"/>
          </p:nvPr>
        </p:nvSpPr>
        <p:spPr/>
        <p:txBody>
          <a:bodyPr>
            <a:normAutofit/>
          </a:bodyPr>
          <a:lstStyle/>
          <a:p>
            <a:pPr>
              <a:defRPr sz="2200"/>
            </a:pPr>
            <a:r>
              <a:t>Digital forensics or computer forensics</a:t>
            </a:r>
          </a:p>
          <a:p>
            <a:pPr>
              <a:defRPr sz="2200"/>
            </a:pPr>
            <a:r>
              <a:t>CRC-3, MD5, and SHA-1 hashing algorithms</a:t>
            </a:r>
          </a:p>
          <a:p>
            <a:pPr>
              <a:defRPr sz="2200"/>
            </a:pPr>
            <a:r>
              <a:t>Image files and bit-stream copies</a:t>
            </a:r>
          </a:p>
          <a:p>
            <a:pPr>
              <a:defRPr sz="2200"/>
            </a:pPr>
            <a:r>
              <a:t>File slack and unallocated (free) space</a:t>
            </a:r>
          </a:p>
          <a:p>
            <a:pPr>
              <a:defRPr sz="2200"/>
            </a:pPr>
            <a:r>
              <a:t>File timestamps</a:t>
            </a:r>
          </a:p>
          <a:p>
            <a:pPr>
              <a:defRPr sz="2200"/>
            </a:pPr>
            <a:r>
              <a:t>Computer log files</a:t>
            </a:r>
          </a:p>
          <a:p>
            <a:pPr>
              <a:defRPr sz="2200"/>
            </a:pPr>
            <a:r>
              <a:t>Folder or directory</a:t>
            </a:r>
          </a:p>
          <a:p>
            <a:pPr>
              <a:defRPr sz="2200"/>
            </a:pPr>
            <a:r>
              <a:t>Hardware</a:t>
            </a:r>
          </a:p>
          <a:p>
            <a:pPr>
              <a:defRPr sz="2200"/>
            </a:pPr>
            <a:r>
              <a:t>Software</a:t>
            </a:r>
          </a:p>
          <a:p>
            <a:pPr>
              <a:defRPr sz="2200"/>
            </a:pPr>
            <a:r>
              <a:t>Operating system</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Today's Agenda</a:t>
            </a:r>
          </a:p>
        </p:txBody>
      </p:sp>
      <p:sp>
        <p:nvSpPr>
          <p:cNvPr id="3" name="Content Placeholder 2"/>
          <p:cNvSpPr>
            <a:spLocks noGrp="1"/>
          </p:cNvSpPr>
          <p:nvPr>
            <p:ph idx="10" sz="quarter"/>
          </p:nvPr>
        </p:nvSpPr>
        <p:spPr/>
        <p:txBody>
          <a:bodyPr>
            <a:normAutofit/>
          </a:bodyPr>
          <a:lstStyle/>
          <a:p>
            <a:pPr/>
            <a:r>
              <a:t>Understanding the Importance of Reports</a:t>
            </a:r>
          </a:p>
          <a:p>
            <a:pPr/>
            <a:r>
              <a:t>Guidelines for Writing Reports</a:t>
            </a:r>
          </a:p>
          <a:p>
            <a:pPr/>
            <a:r>
              <a:t>Generating Report Findings with Forensics Software Tools</a:t>
            </a:r>
          </a:p>
          <a:p>
            <a:pPr/>
            <a:r>
              <a:t>Preparing for Testimony</a:t>
            </a:r>
          </a:p>
          <a:p>
            <a:pPr/>
            <a:r>
              <a:t>Testifying in Court</a:t>
            </a:r>
          </a:p>
          <a:p>
            <a:pPr/>
            <a:r>
              <a:t>Preparing for a Deposition or Hearing</a:t>
            </a:r>
          </a:p>
          <a:p>
            <a:pPr/>
            <a:r>
              <a:t>Preparing Forensics Evidence for Testimony</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Preparing for Testimony</a:t>
            </a:r>
          </a:p>
        </p:txBody>
      </p:sp>
      <p:sp>
        <p:nvSpPr>
          <p:cNvPr id="3" name="Content Placeholder 2"/>
          <p:cNvSpPr>
            <a:spLocks noGrp="1"/>
          </p:cNvSpPr>
          <p:nvPr>
            <p:ph idx="10" sz="quarter"/>
          </p:nvPr>
        </p:nvSpPr>
        <p:spPr/>
        <p:txBody>
          <a:bodyPr>
            <a:normAutofit/>
          </a:bodyPr>
          <a:lstStyle/>
          <a:p/>
          <a:p>
            <a:pPr>
              <a:defRPr b="1"/>
            </a:pPr>
            <a:r>
              <a:t>Which of the following best describes the role of an expert witness in a legal testimony?</a:t>
            </a:r>
          </a:p>
          <a:p>
            <a:pPr lvl="1"/>
            <a:r>
              <a:t>A) Reporting only the facts found during the investigation without offering any opinions.</a:t>
            </a:r>
          </a:p>
          <a:p>
            <a:pPr lvl="1"/>
            <a:r>
              <a:t>B) Presenting technical or scientific evidence and explaining its significance, but not offering conclusions.</a:t>
            </a:r>
          </a:p>
          <a:p>
            <a:pPr lvl="1"/>
            <a:r>
              <a:t>C) Providing opinions based on experience and facts, which form the basis of their testimony.</a:t>
            </a:r>
          </a:p>
          <a:p>
            <a:pPr lvl="1"/>
            <a:r>
              <a:t>D) Offering conclusions and interpretations without providing any factual basis for them.</a:t>
            </a:r>
          </a:p>
        </p:txBody>
      </p:sp>
      <p:sp>
        <p:nvSpPr>
          <p:cNvPr id="4" name="Text Placeholder 3"/>
          <p:cNvSpPr>
            <a:spLocks noGrp="1"/>
          </p:cNvSpPr>
          <p:nvPr>
            <p:ph type="body" idx="11" sz="quarter"/>
          </p:nvPr>
        </p:nvSpPr>
        <p:spPr/>
        <p:txBody>
          <a:bodyPr/>
          <a:lstStyle/>
          <a:p/>
          <a:p>
            <a:r>
              <a:t> Answer: C - An expert witness provides opinions based on experience and facts, which distinguish them from a fact witness who only reports findings. The text explicitly states that it's the opinion that makes one an expert witness.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Testifying in Court</a:t>
            </a:r>
          </a:p>
        </p:txBody>
      </p:sp>
      <p:sp>
        <p:nvSpPr>
          <p:cNvPr id="3" name="Subtitle 2"/>
          <p:cNvSpPr>
            <a:spLocks noGrp="1"/>
          </p:cNvSpPr>
          <p:nvPr>
            <p:ph type="subTitle" idx="1"/>
          </p:nvPr>
        </p:nvSpPr>
        <p:spPr/>
        <p:txBody>
          <a:bodyPr/>
          <a:lstStyle/>
          <a:p>
            <a:r>
              <a:t>Understanding the Trial Process</a:t>
            </a:r>
          </a:p>
        </p:txBody>
      </p:sp>
      <p:sp>
        <p:nvSpPr>
          <p:cNvPr id="4" name="Content Placeholder 3"/>
          <p:cNvSpPr>
            <a:spLocks noGrp="1"/>
          </p:cNvSpPr>
          <p:nvPr>
            <p:ph idx="10" sz="quarter"/>
          </p:nvPr>
        </p:nvSpPr>
        <p:spPr/>
        <p:txBody>
          <a:bodyPr>
            <a:normAutofit/>
          </a:bodyPr>
          <a:lstStyle/>
          <a:p>
            <a:pPr>
              <a:defRPr sz="2000"/>
            </a:pPr>
            <a:r>
              <a:t>Motion in Limine: Pretrial motion to exclude prejudicial evidence. Judge decides admissibility before jury.</a:t>
            </a:r>
          </a:p>
          <a:p>
            <a:pPr>
              <a:defRPr sz="2000"/>
            </a:pPr>
            <a:r>
              <a:t>Impaneling the Jury: Voir Dire (juror questioning), strikes (juror rejections), and seating.</a:t>
            </a:r>
          </a:p>
          <a:p>
            <a:pPr>
              <a:defRPr sz="2000"/>
            </a:pPr>
            <a:r>
              <a:t>Opening Statements: Attorneys outline case; plaintiff goes first.</a:t>
            </a:r>
          </a:p>
          <a:p>
            <a:pPr>
              <a:defRPr sz="2000"/>
            </a:pPr>
            <a:r>
              <a:t>Plaintiff's Case: Plaintiff presents evidence and testimony.</a:t>
            </a:r>
          </a:p>
          <a:p>
            <a:pPr>
              <a:defRPr sz="2000"/>
            </a:pPr>
            <a:r>
              <a:t>Defense's Case: Defense presents evidence and testimony.</a:t>
            </a:r>
          </a:p>
          <a:p>
            <a:pPr>
              <a:defRPr sz="2000"/>
            </a:pPr>
            <a:r>
              <a:t>Rebuttal: Optional phase to address cross-examination issues.</a:t>
            </a:r>
          </a:p>
          <a:p>
            <a:pPr>
              <a:defRPr sz="2000"/>
            </a:pPr>
            <a:r>
              <a:t>Closing Arguments: Organize evidence and law; plaintiff first, with rebuttal.</a:t>
            </a:r>
          </a:p>
          <a:p>
            <a:pPr>
              <a:defRPr sz="2000"/>
            </a:pPr>
            <a:r>
              <a:t>Jury Instructions: Judge approves/disapproves jury instructions on evidence evaluation.</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Testifying in Court</a:t>
            </a:r>
          </a:p>
        </p:txBody>
      </p:sp>
      <p:sp>
        <p:nvSpPr>
          <p:cNvPr id="3" name="Subtitle 2"/>
          <p:cNvSpPr>
            <a:spLocks noGrp="1"/>
          </p:cNvSpPr>
          <p:nvPr>
            <p:ph type="subTitle" idx="1"/>
          </p:nvPr>
        </p:nvSpPr>
        <p:spPr/>
        <p:txBody>
          <a:bodyPr/>
          <a:lstStyle/>
          <a:p>
            <a:r>
              <a:t>Providing Qualifications for Your Testimony</a:t>
            </a:r>
          </a:p>
        </p:txBody>
      </p:sp>
      <p:sp>
        <p:nvSpPr>
          <p:cNvPr id="4" name="Content Placeholder 3"/>
          <p:cNvSpPr>
            <a:spLocks noGrp="1"/>
          </p:cNvSpPr>
          <p:nvPr>
            <p:ph idx="10" sz="quarter"/>
          </p:nvPr>
        </p:nvSpPr>
        <p:spPr/>
        <p:txBody>
          <a:bodyPr>
            <a:normAutofit/>
          </a:bodyPr>
          <a:lstStyle/>
          <a:p>
            <a:pPr>
              <a:defRPr sz="2000"/>
            </a:pPr>
            <a:r>
              <a:t>The qualification phase, known as 'voir dire,' is when an attorney asks questions to establish an expert witness's credentials.</a:t>
            </a:r>
          </a:p>
          <a:p>
            <a:pPr>
              <a:defRPr sz="2000"/>
            </a:pPr>
            <a:r>
              <a:t>This process involves the attorney guiding the witness through their CV to highlight relevant qualifications.</a:t>
            </a:r>
          </a:p>
          <a:p>
            <a:pPr>
              <a:defRPr sz="2000"/>
            </a:pPr>
            <a:r>
              <a:t>The level of detail depends on the attorney's assessment of how advantageous the qualifications are.</a:t>
            </a:r>
          </a:p>
          <a:p>
            <a:pPr>
              <a:defRPr sz="2000"/>
            </a:pPr>
            <a:r>
              <a:t>After the examination, the attorney requests the court to accept the witness as an expert in the relevant field.</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Testifying in Court</a:t>
            </a:r>
          </a:p>
        </p:txBody>
      </p:sp>
      <p:sp>
        <p:nvSpPr>
          <p:cNvPr id="3" name="Subtitle 2"/>
          <p:cNvSpPr>
            <a:spLocks noGrp="1"/>
          </p:cNvSpPr>
          <p:nvPr>
            <p:ph type="subTitle" idx="1"/>
          </p:nvPr>
        </p:nvSpPr>
        <p:spPr/>
        <p:txBody>
          <a:bodyPr/>
          <a:lstStyle/>
          <a:p>
            <a:r>
              <a:t>Providing Qualifications for Your Testimony</a:t>
            </a:r>
          </a:p>
        </p:txBody>
      </p:sp>
      <p:sp>
        <p:nvSpPr>
          <p:cNvPr id="4" name="Content Placeholder 3"/>
          <p:cNvSpPr>
            <a:spLocks noGrp="1"/>
          </p:cNvSpPr>
          <p:nvPr>
            <p:ph idx="10" sz="quarter"/>
          </p:nvPr>
        </p:nvSpPr>
        <p:spPr/>
        <p:txBody>
          <a:bodyPr>
            <a:normAutofit/>
          </a:bodyPr>
          <a:lstStyle/>
          <a:p>
            <a:pPr>
              <a:defRPr sz="2000"/>
            </a:pPr>
            <a:r>
              <a:t>Voir dire is the qualification phase where attorneys ask questions to establish an expert witness's credentials.</a:t>
            </a:r>
          </a:p>
          <a:p>
            <a:pPr>
              <a:defRPr sz="2000"/>
            </a:pPr>
            <a:r>
              <a:t>The attorney guides the witness through their CV, with the level of detail depending on the perceived advantage of the qualifications.</a:t>
            </a:r>
          </a:p>
          <a:p>
            <a:pPr>
              <a:defRPr sz="2000"/>
            </a:pPr>
            <a:r>
              <a:t>After the examination, the attorney requests the court to accept the witness as an expert in the relevant field.</a:t>
            </a:r>
          </a:p>
          <a:p>
            <a:pPr>
              <a:defRPr sz="2000"/>
            </a:pPr>
            <a:r>
              <a:t>Opposing counsel may object and conduct cross-examination if they believe it benefits their case.</a:t>
            </a:r>
          </a:p>
          <a:p>
            <a:pPr>
              <a:defRPr sz="2000"/>
            </a:pPr>
            <a:r>
              <a:t>The process includes direct examination questions about the witness's profession, experience, training, teaching roles, publications, and prior testimony.</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Testifying in Court</a:t>
            </a:r>
          </a:p>
        </p:txBody>
      </p:sp>
      <p:sp>
        <p:nvSpPr>
          <p:cNvPr id="3" name="Subtitle 2"/>
          <p:cNvSpPr>
            <a:spLocks noGrp="1"/>
          </p:cNvSpPr>
          <p:nvPr>
            <p:ph type="subTitle" idx="1"/>
          </p:nvPr>
        </p:nvSpPr>
        <p:spPr/>
        <p:txBody>
          <a:bodyPr/>
          <a:lstStyle/>
          <a:p>
            <a:r>
              <a:t>Providing Qualifications for Your Testimony</a:t>
            </a:r>
          </a:p>
        </p:txBody>
      </p:sp>
      <p:sp>
        <p:nvSpPr>
          <p:cNvPr id="4" name="Content Placeholder 3"/>
          <p:cNvSpPr>
            <a:spLocks noGrp="1"/>
          </p:cNvSpPr>
          <p:nvPr>
            <p:ph idx="10" sz="quarter"/>
          </p:nvPr>
        </p:nvSpPr>
        <p:spPr/>
        <p:txBody>
          <a:bodyPr>
            <a:normAutofit/>
          </a:bodyPr>
          <a:lstStyle/>
          <a:p>
            <a:pPr>
              <a:defRPr sz="2000"/>
            </a:pPr>
            <a:r>
              <a:t>Tip: Inform your attorney about any publications or courses that mention your work to enhance credibility.</a:t>
            </a:r>
          </a:p>
          <a:p>
            <a:pPr>
              <a:defRPr sz="2000"/>
            </a:pPr>
            <a:r>
              <a:t>Example of direct-examination voir dire includes questions about profession, experience, training, and publications.</a:t>
            </a:r>
          </a:p>
          <a:p>
            <a:pPr>
              <a:defRPr sz="2000"/>
            </a:pPr>
            <a:r>
              <a:t>Opposing counsel may cross-examine if they believe there's value in challenging your qualifications.</a:t>
            </a:r>
          </a:p>
          <a:p>
            <a:pPr>
              <a:defRPr sz="2000"/>
            </a:pPr>
            <a:r>
              <a:t>Strong qualifications may lead to opposing counsel accepting you as an expert without formal qualification.</a:t>
            </a:r>
          </a:p>
          <a:p>
            <a:pPr>
              <a:defRPr sz="2000"/>
            </a:pPr>
            <a:r>
              <a:t>Your attorney should focus on impressing the jury with your credentials rather than bypassing formal qualification.</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Testifying in Court</a:t>
            </a:r>
          </a:p>
        </p:txBody>
      </p:sp>
      <p:sp>
        <p:nvSpPr>
          <p:cNvPr id="3" name="Subtitle 2"/>
          <p:cNvSpPr>
            <a:spLocks noGrp="1"/>
          </p:cNvSpPr>
          <p:nvPr>
            <p:ph type="subTitle" idx="1"/>
          </p:nvPr>
        </p:nvSpPr>
        <p:spPr/>
        <p:txBody>
          <a:bodyPr/>
          <a:lstStyle/>
          <a:p>
            <a:r>
              <a:t>General Guidelines on Testifying</a:t>
            </a:r>
          </a:p>
        </p:txBody>
      </p:sp>
      <p:sp>
        <p:nvSpPr>
          <p:cNvPr id="4" name="Content Placeholder 3"/>
          <p:cNvSpPr>
            <a:spLocks noGrp="1"/>
          </p:cNvSpPr>
          <p:nvPr>
            <p:ph idx="10" sz="quarter"/>
          </p:nvPr>
        </p:nvSpPr>
        <p:spPr/>
        <p:txBody>
          <a:bodyPr>
            <a:normAutofit/>
          </a:bodyPr>
          <a:lstStyle/>
          <a:p>
            <a:pPr>
              <a:defRPr sz="2000"/>
            </a:pPr>
            <a:r>
              <a:t>Be professional and polite when presenting to attorneys or the court.</a:t>
            </a:r>
          </a:p>
          <a:p>
            <a:pPr>
              <a:defRPr sz="2000"/>
            </a:pPr>
            <a:r>
              <a:t>Research the jury, judge, and attorneys' knowledge and attitudes toward technology.</a:t>
            </a:r>
          </a:p>
          <a:p>
            <a:pPr>
              <a:defRPr sz="2000"/>
            </a:pPr>
            <a:r>
              <a:t>Understand the educational level of jurors (average 12 years of education, 8th-grade reading level).</a:t>
            </a:r>
          </a:p>
          <a:p>
            <a:pPr>
              <a:defRPr sz="2000"/>
            </a:pPr>
            <a:r>
              <a:t>Acknowledge your limitations by saying: 'That is beyond my expertise' or 'I was not asked to investigate that.'</a:t>
            </a:r>
          </a:p>
          <a:p>
            <a:pPr>
              <a:defRPr sz="2000"/>
            </a:pPr>
            <a:r>
              <a:t>Request clarification if a question is unclear: 'Can you please rephrase the question?'</a:t>
            </a:r>
          </a:p>
          <a:p>
            <a:pPr>
              <a:defRPr sz="2000"/>
            </a:pPr>
            <a:r>
              <a:t>Reject inaccurate reframing by stating: 'No, that isn't what I said. What I said was...'</a:t>
            </a:r>
          </a:p>
          <a:p>
            <a:pPr>
              <a:defRPr sz="2000"/>
            </a:pPr>
            <a:r>
              <a:t>Avoid overstating opinions to maintain credibility and trust with the jury.</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General Guidelines on Testifying</a:t>
            </a:r>
          </a:p>
        </p:txBody>
      </p:sp>
      <p:sp>
        <p:nvSpPr>
          <p:cNvPr id="3" name="Subtitle 2"/>
          <p:cNvSpPr>
            <a:spLocks noGrp="1"/>
          </p:cNvSpPr>
          <p:nvPr>
            <p:ph type="subTitle" idx="1"/>
          </p:nvPr>
        </p:nvSpPr>
        <p:spPr/>
        <p:txBody>
          <a:bodyPr/>
          <a:lstStyle/>
          <a:p>
            <a:r>
              <a:t>Using Graphics During Testimony</a:t>
            </a:r>
          </a:p>
        </p:txBody>
      </p:sp>
      <p:sp>
        <p:nvSpPr>
          <p:cNvPr id="4" name="Content Placeholder 3"/>
          <p:cNvSpPr>
            <a:spLocks noGrp="1"/>
          </p:cNvSpPr>
          <p:nvPr>
            <p:ph idx="10" sz="quarter"/>
          </p:nvPr>
        </p:nvSpPr>
        <p:spPr/>
        <p:txBody>
          <a:bodyPr>
            <a:normAutofit/>
          </a:bodyPr>
          <a:lstStyle/>
          <a:p>
            <a:pPr>
              <a:defRPr sz="1800"/>
            </a:pPr>
            <a:r>
              <a:t>Graphical exhibits (charts, tables) enhance memory retention by leveraging visual learning.</a:t>
            </a:r>
          </a:p>
          <a:p>
            <a:pPr>
              <a:defRPr sz="1800"/>
            </a:pPr>
            <a:r>
              <a:t>Graphics should be large, bold, simple, and ensure visibility through adequate contrast and glare management.</a:t>
            </a:r>
          </a:p>
          <a:p>
            <a:pPr>
              <a:defRPr sz="1800"/>
            </a:pPr>
            <a:r>
              <a:t>Provide only one concept per graphic; complex ideas require multiple visuals with an overview first.</a:t>
            </a:r>
          </a:p>
          <a:p>
            <a:pPr>
              <a:defRPr sz="1800"/>
            </a:pPr>
            <a:r>
              <a:t>Avoid vendor logos and unauthorized charts to prevent copyright issues.</a:t>
            </a:r>
          </a:p>
          <a:p>
            <a:pPr>
              <a:defRPr sz="1800"/>
            </a:pPr>
            <a:r>
              <a:t>Create your own graphics to ensure familiarity and ability to explain content.</a:t>
            </a:r>
          </a:p>
          <a:p>
            <a:pPr>
              <a:defRPr sz="1800"/>
            </a:pPr>
            <a:r>
              <a:t>Review graphics with attorney, practice usage, and prepare at least three extra copies.</a:t>
            </a:r>
          </a:p>
          <a:p>
            <a:pPr>
              <a:defRPr sz="1800"/>
            </a:pPr>
            <a:r>
              <a:t>Use projectors or removable media (CD/USB) if available for courtroom presentation.</a:t>
            </a:r>
          </a:p>
          <a:p>
            <a:pPr>
              <a:defRPr sz="1800"/>
            </a:pPr>
            <a:r>
              <a:t>Face the jury, use pointers/hands for emphasis, and maintain eye contact during explanations.</a:t>
            </a:r>
          </a:p>
          <a:p>
            <a:pPr>
              <a:defRPr sz="1800"/>
            </a:pPr>
            <a:r>
              <a:t>Maintain a relaxed posture (unbuttoned jacket, bent elbows) to project confidence.</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General Guidelines on Testifying</a:t>
            </a:r>
          </a:p>
        </p:txBody>
      </p:sp>
      <p:sp>
        <p:nvSpPr>
          <p:cNvPr id="3" name="Subtitle 2"/>
          <p:cNvSpPr>
            <a:spLocks noGrp="1"/>
          </p:cNvSpPr>
          <p:nvPr>
            <p:ph type="subTitle" idx="1"/>
          </p:nvPr>
        </p:nvSpPr>
        <p:spPr/>
        <p:txBody>
          <a:bodyPr/>
          <a:lstStyle/>
          <a:p>
            <a:r>
              <a:t>Avoiding Testimony Problems</a:t>
            </a:r>
          </a:p>
        </p:txBody>
      </p:sp>
      <p:sp>
        <p:nvSpPr>
          <p:cNvPr id="4" name="Content Placeholder 3"/>
          <p:cNvSpPr>
            <a:spLocks noGrp="1"/>
          </p:cNvSpPr>
          <p:nvPr>
            <p:ph idx="10" sz="quarter"/>
          </p:nvPr>
        </p:nvSpPr>
        <p:spPr/>
        <p:txBody>
          <a:bodyPr>
            <a:normAutofit/>
          </a:bodyPr>
          <a:lstStyle/>
          <a:p>
            <a:pPr>
              <a:defRPr sz="1800"/>
            </a:pPr>
            <a:r>
              <a:t>Conflicting out is a practice where opposing attorneys attempt to prevent you from testifying by claiming you have discussed the case with them, creating a conflict of interest.</a:t>
            </a:r>
          </a:p>
          <a:p>
            <a:pPr>
              <a:defRPr sz="1800"/>
            </a:pPr>
            <a:r>
              <a:t>This is common in the private sector when working as an independent consultant.</a:t>
            </a:r>
          </a:p>
          <a:p>
            <a:pPr>
              <a:defRPr sz="1800"/>
            </a:pPr>
            <a:r>
              <a:t>Opposing attorneys may call to discuss the case and later claim a conflict of interest, potentially excluding you from working with other attorneys.</a:t>
            </a:r>
          </a:p>
          <a:p>
            <a:pPr>
              <a:defRPr sz="1800"/>
            </a:pPr>
            <a:r>
              <a:t>The conflict issue is typically raised by motion after witness lists are exchanged.</a:t>
            </a:r>
          </a:p>
          <a:p>
            <a:pPr>
              <a:defRPr sz="1800"/>
            </a:pPr>
            <a:r>
              <a:t>To protect yourself, avoid agreeing to review a case without a contract and refrain from conversations with opposing attorneys.</a:t>
            </a:r>
          </a:p>
          <a:p>
            <a:pPr>
              <a:defRPr sz="1800"/>
            </a:pPr>
            <a:r>
              <a:t>Have a fee agreement ready to demonstrate that you were not retained, which helps deter conflict claims.</a:t>
            </a:r>
          </a:p>
          <a:p>
            <a:pPr>
              <a:defRPr sz="1800"/>
            </a:pPr>
            <a:r>
              <a:t>If not retained, you can collect fees for services provided and prevent disqualification as an expert witness.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Testifying in Court</a:t>
            </a:r>
          </a:p>
        </p:txBody>
      </p:sp>
      <p:sp>
        <p:nvSpPr>
          <p:cNvPr id="3" name="Subtitle 2"/>
          <p:cNvSpPr>
            <a:spLocks noGrp="1"/>
          </p:cNvSpPr>
          <p:nvPr>
            <p:ph type="subTitle" idx="1"/>
          </p:nvPr>
        </p:nvSpPr>
        <p:spPr/>
        <p:txBody>
          <a:bodyPr/>
          <a:lstStyle/>
          <a:p>
            <a:r>
              <a:t>Testifying During Direct Examination</a:t>
            </a:r>
          </a:p>
        </p:txBody>
      </p:sp>
      <p:sp>
        <p:nvSpPr>
          <p:cNvPr id="4" name="Content Placeholder 3"/>
          <p:cNvSpPr>
            <a:spLocks noGrp="1"/>
          </p:cNvSpPr>
          <p:nvPr>
            <p:ph idx="10" sz="quarter"/>
          </p:nvPr>
        </p:nvSpPr>
        <p:spPr/>
        <p:txBody>
          <a:bodyPr>
            <a:normAutofit/>
          </a:bodyPr>
          <a:lstStyle/>
          <a:p>
            <a:pPr>
              <a:defRPr sz="1600"/>
            </a:pPr>
            <a:r>
              <a:t>Direct examination is the most critical phase of testimony, where the attorney who hired you asks questions.</a:t>
            </a:r>
          </a:p>
          <a:p>
            <a:pPr>
              <a:defRPr sz="1600"/>
            </a:pPr>
            <a:r>
              <a:t>Cross-examination is less impactful, even if the opposing attorney attempts to discredit you.</a:t>
            </a:r>
          </a:p>
          <a:p>
            <a:pPr>
              <a:defRPr sz="1600"/>
            </a:pPr>
            <a:r>
              <a:t>Work with your attorney to develop clear, jury-friendly language that communicates your message effectively.</a:t>
            </a:r>
          </a:p>
          <a:p>
            <a:pPr>
              <a:defRPr sz="1600"/>
            </a:pPr>
            <a:r>
              <a:t>Avoid volunteering information or being overly friendly/hostile to the opposing attorney.</a:t>
            </a:r>
          </a:p>
          <a:p>
            <a:pPr>
              <a:defRPr sz="1600"/>
            </a:pPr>
            <a:r>
              <a:t>Review and suggest improvements to your attorney's examination plan to ensure relevant evidence is elicited.</a:t>
            </a:r>
          </a:p>
          <a:p>
            <a:pPr>
              <a:defRPr sz="1600"/>
            </a:pPr>
            <a:r>
              <a:t>Prepare a clear overview of findings and a systematic plan for describing evidence collection methods.</a:t>
            </a:r>
          </a:p>
          <a:p>
            <a:pPr>
              <a:defRPr sz="1600"/>
            </a:pPr>
            <a:r>
              <a:t>Practice using graphics to ensure comfort with visual aids during testimony.</a:t>
            </a:r>
          </a:p>
          <a:p>
            <a:pPr>
              <a:defRPr sz="1600"/>
            </a:pPr>
            <a:r>
              <a:t>Develop a theme for your testimony, but use your own words when answering questions.</a:t>
            </a:r>
          </a:p>
          <a:p>
            <a:pPr>
              <a:defRPr sz="1600"/>
            </a:pPr>
            <a:r>
              <a:t>Your attorney should ask open-ended questions to allow you to present your testimony naturally.</a:t>
            </a:r>
          </a:p>
          <a:p>
            <a:pPr>
              <a:defRPr sz="1600"/>
            </a:pPr>
            <a:r>
              <a:t>Understand key terms like independent recollection, customary practice, and documentation of the case.</a:t>
            </a:r>
          </a:p>
          <a:p>
            <a:pPr>
              <a:defRPr sz="1600"/>
            </a:pPr>
            <a:r>
              <a:t>Highlight your expertise by emphasizing factual findings and opinions during background/qualification questions.</a:t>
            </a:r>
          </a:p>
          <a:p>
            <a:pPr>
              <a:defRPr sz="1600"/>
            </a:pPr>
            <a:r>
              <a:t>Balance technical language with layperson terms to ensure clarity for the jury.</a:t>
            </a:r>
          </a:p>
          <a:p>
            <a:pPr>
              <a:defRPr sz="1600"/>
            </a:pPr>
            <a:r>
              <a:t>Avoid vague terms like 'very large' or 'a long time'; use precise numbers and units of measurement.</a:t>
            </a:r>
          </a:p>
          <a:p>
            <a:pPr>
              <a:defRPr sz="1600"/>
            </a:pPr>
            <a:r>
              <a:t>When using graphics, explain your evidence collection process clearly, similar to classroom instruction for student understanding.</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Testifying in Court</a:t>
            </a:r>
          </a:p>
        </p:txBody>
      </p:sp>
      <p:sp>
        <p:nvSpPr>
          <p:cNvPr id="3" name="Subtitle 2"/>
          <p:cNvSpPr>
            <a:spLocks noGrp="1"/>
          </p:cNvSpPr>
          <p:nvPr>
            <p:ph type="subTitle" idx="1"/>
          </p:nvPr>
        </p:nvSpPr>
        <p:spPr/>
        <p:txBody>
          <a:bodyPr/>
          <a:lstStyle/>
          <a:p>
            <a:r>
              <a:t>Testifying During Cross-Examination</a:t>
            </a:r>
          </a:p>
        </p:txBody>
      </p:sp>
      <p:sp>
        <p:nvSpPr>
          <p:cNvPr id="4" name="Content Placeholder 3"/>
          <p:cNvSpPr>
            <a:spLocks noGrp="1"/>
          </p:cNvSpPr>
          <p:nvPr>
            <p:ph idx="10" sz="quarter"/>
          </p:nvPr>
        </p:nvSpPr>
        <p:spPr/>
        <p:txBody>
          <a:bodyPr>
            <a:normAutofit/>
          </a:bodyPr>
          <a:lstStyle/>
          <a:p>
            <a:pPr>
              <a:defRPr sz="1800"/>
            </a:pPr>
            <a:r>
              <a:t>Use your own words to answer questions to avoid ambiguity.</a:t>
            </a:r>
          </a:p>
          <a:p>
            <a:pPr>
              <a:defRPr sz="1800"/>
            </a:pPr>
            <a:r>
              <a:t>Avoid leading questions by responding with 'I don’t know' when uncertain.</a:t>
            </a:r>
          </a:p>
          <a:p>
            <a:pPr>
              <a:defRPr sz="1800"/>
            </a:pPr>
            <a:r>
              <a:t>Be cautious of compound questions and request them to be split into separate questions.</a:t>
            </a:r>
          </a:p>
          <a:p>
            <a:pPr>
              <a:defRPr sz="1800"/>
            </a:pPr>
            <a:r>
              <a:t>Maintain eye contact with the jury and avoid strict yes/no answers.</a:t>
            </a:r>
          </a:p>
          <a:p>
            <a:pPr>
              <a:defRPr sz="1800"/>
            </a:pPr>
            <a:r>
              <a:t>Establish hypothetical facts based on evidence and standard facts.</a:t>
            </a:r>
          </a:p>
          <a:p>
            <a:pPr>
              <a:defRPr sz="1800"/>
            </a:pPr>
            <a:r>
              <a:t>Signal your attorney for complex answers with agreed-upon phrases.</a:t>
            </a:r>
          </a:p>
          <a:p>
            <a:pPr>
              <a:defRPr sz="1800"/>
            </a:pPr>
            <a:r>
              <a:t>Respond to judicial or juror questions as opportunities for clarification.</a:t>
            </a:r>
          </a:p>
          <a:p>
            <a:pPr>
              <a:defRPr sz="1800"/>
            </a:pPr>
            <a:r>
              <a:t>Stay composed and professional despite opposing counsel’s tactics.</a:t>
            </a:r>
          </a:p>
          <a:p>
            <a:pPr>
              <a:defRPr sz="1800"/>
            </a:pPr>
            <a:r>
              <a:t>Correct mistakes promptly and avoid displaying loss of control.</a:t>
            </a:r>
          </a:p>
          <a:p>
            <a:pPr>
              <a:defRPr sz="1800"/>
            </a:pPr>
            <a:r>
              <a:t>Focus on technical credentials and experience to defend against cross-examination.</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the Importance of Reports</a:t>
            </a:r>
          </a:p>
        </p:txBody>
      </p:sp>
      <p:sp>
        <p:nvSpPr>
          <p:cNvPr id="3" name="Content Placeholder 2"/>
          <p:cNvSpPr>
            <a:spLocks noGrp="1"/>
          </p:cNvSpPr>
          <p:nvPr>
            <p:ph idx="10" sz="quarter"/>
          </p:nvPr>
        </p:nvSpPr>
        <p:spPr/>
        <p:txBody>
          <a:bodyPr>
            <a:normAutofit/>
          </a:bodyPr>
          <a:lstStyle/>
          <a:p>
            <a:pPr>
              <a:defRPr sz="1600"/>
            </a:pPr>
            <a:r>
              <a:t>Reports serve as formal communication of forensic examination results, providing evidence for further investigation or legal proceedings.</a:t>
            </a:r>
          </a:p>
          <a:p>
            <a:pPr>
              <a:defRPr sz="1600"/>
            </a:pPr>
            <a:r>
              <a:t>In legal contexts, reports may be admissible in court, administrative hearings, or as affidavits for search warrants.</a:t>
            </a:r>
          </a:p>
          <a:p>
            <a:pPr>
              <a:defRPr sz="1600"/>
            </a:pPr>
            <a:r>
              <a:t>Reports justify additional evidence collection and are used in probable cause, grand jury, or motion hearings.</a:t>
            </a:r>
          </a:p>
          <a:p>
            <a:pPr>
              <a:defRPr sz="1600"/>
            </a:pPr>
            <a:r>
              <a:t>Employers use reports for disciplinary actions related to employee misconduct.</a:t>
            </a:r>
          </a:p>
          <a:p>
            <a:pPr>
              <a:defRPr sz="1600"/>
            </a:pPr>
            <a:r>
              <a:t>Reports communicate expert opinions and act as the first testimony in a case, subject to scrutiny during cross-examination.</a:t>
            </a:r>
          </a:p>
          <a:p>
            <a:pPr>
              <a:defRPr sz="1600"/>
            </a:pPr>
            <a:r>
              <a:t>Federal and state courts require expert witnesses to submit written reports in civil cases, detailing opinions, supporting data, and related exhibits.</a:t>
            </a:r>
          </a:p>
          <a:p>
            <a:pPr>
              <a:defRPr sz="1600"/>
            </a:pPr>
            <a:r>
              <a:t>Rule 26 of FRCP mandates expert reports to include opinions, their basis, and witness credentials like curriculum vitae.</a:t>
            </a:r>
          </a:p>
          <a:p>
            <a:pPr>
              <a:defRPr sz="1600"/>
            </a:pPr>
            <a:r>
              <a:t>Federal courts require pre-trial reports under FRCP 26(a)(2), FRE 702-705, and Daubert standards for reliable scientific methods.</a:t>
            </a:r>
          </a:p>
          <a:p>
            <a:pPr>
              <a:defRPr sz="1600"/>
            </a:pPr>
            <a:r>
              <a:t>States following Frye v. United States require scientific testimony to be based on generally accepted principles.</a:t>
            </a:r>
          </a:p>
          <a:p>
            <a:pPr>
              <a:defRPr sz="1600"/>
            </a:pPr>
            <a:r>
              <a:t>Reports must disclose expert fees, prior testimony, and cases testified in, excluding consulting or lay witness roles.</a:t>
            </a:r>
          </a:p>
          <a:p>
            <a:pPr>
              <a:defRPr sz="1600"/>
            </a:pPr>
            <a:r>
              <a:t>Deposition banks store expert testimony for legal reference, and attorneys may request prior depositions to assess consistency.</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Testifying in Court</a:t>
            </a:r>
          </a:p>
        </p:txBody>
      </p:sp>
      <p:sp>
        <p:nvSpPr>
          <p:cNvPr id="3" name="Content Placeholder 2"/>
          <p:cNvSpPr>
            <a:spLocks noGrp="1"/>
          </p:cNvSpPr>
          <p:nvPr>
            <p:ph idx="10" sz="quarter"/>
          </p:nvPr>
        </p:nvSpPr>
        <p:spPr/>
        <p:txBody>
          <a:bodyPr>
            <a:normAutofit/>
          </a:bodyPr>
          <a:lstStyle/>
          <a:p/>
          <a:p>
            <a:pPr>
              <a:defRPr b="1"/>
            </a:pPr>
            <a:r>
              <a:t>Which of the following correctly describes the sequence of events during a trial when a witness is called to testify?</a:t>
            </a:r>
          </a:p>
          <a:p>
            <a:pPr lvl="1"/>
            <a:r>
              <a:t>A) The witness is first cross-examined by opposing counsel, then testifies, and finally answers redirect questions.</a:t>
            </a:r>
          </a:p>
          <a:p>
            <a:pPr lvl="1"/>
            <a:r>
              <a:t>B) The witness is first examined by their attorney, then cross-examined by opposing counsel, and may later be subject to redirect examination.</a:t>
            </a:r>
          </a:p>
          <a:p>
            <a:pPr lvl="1"/>
            <a:r>
              <a:t>C) The witness is first examined by the judge, then cross-examined by the opposing counsel, and finally testifies.</a:t>
            </a:r>
          </a:p>
          <a:p>
            <a:pPr lvl="1"/>
            <a:r>
              <a:t>D) The witness is first testifying, then cross-examined by the opposing counsel, and finally examined by their attorney.</a:t>
            </a:r>
          </a:p>
        </p:txBody>
      </p:sp>
      <p:sp>
        <p:nvSpPr>
          <p:cNvPr id="4" name="Text Placeholder 3"/>
          <p:cNvSpPr>
            <a:spLocks noGrp="1"/>
          </p:cNvSpPr>
          <p:nvPr>
            <p:ph type="body" idx="11" sz="quarter"/>
          </p:nvPr>
        </p:nvSpPr>
        <p:spPr/>
        <p:txBody>
          <a:bodyPr/>
          <a:lstStyle/>
          <a:p/>
          <a:p>
            <a:r>
              <a:t> Answer: B - The correct sequence is that the witness is first examined by their attorney to establish qualifications, followed by cross-examination by opposing counsel, and then may be subject to redirect examination by their attorney. This aligns with the procedures described in the text.</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for a Deposition or Hearing</a:t>
            </a:r>
          </a:p>
        </p:txBody>
      </p:sp>
      <p:sp>
        <p:nvSpPr>
          <p:cNvPr id="3" name="Subtitle 2"/>
          <p:cNvSpPr>
            <a:spLocks noGrp="1"/>
          </p:cNvSpPr>
          <p:nvPr>
            <p:ph type="subTitle" idx="1"/>
          </p:nvPr>
        </p:nvSpPr>
        <p:spPr/>
        <p:txBody>
          <a:bodyPr/>
          <a:lstStyle/>
          <a:p>
            <a:r>
              <a:t>Guidelines for Testifying at Depositions</a:t>
            </a:r>
          </a:p>
        </p:txBody>
      </p:sp>
      <p:sp>
        <p:nvSpPr>
          <p:cNvPr id="4" name="Content Placeholder 3"/>
          <p:cNvSpPr>
            <a:spLocks noGrp="1"/>
          </p:cNvSpPr>
          <p:nvPr>
            <p:ph idx="10" sz="quarter"/>
          </p:nvPr>
        </p:nvSpPr>
        <p:spPr/>
        <p:txBody>
          <a:bodyPr>
            <a:normAutofit/>
          </a:bodyPr>
          <a:lstStyle/>
          <a:p>
            <a:pPr>
              <a:defRPr sz="2000"/>
            </a:pPr>
            <a:r>
              <a:t>Strive to stay calm and convey a relaxed, confident appearance during a deposition.</a:t>
            </a:r>
          </a:p>
          <a:p>
            <a:pPr>
              <a:defRPr sz="2000"/>
            </a:pPr>
            <a:r>
              <a:t>Keep hands on top of the table and maintain proper seating height to avoid sitting below the opposing attorney’s eye level.</a:t>
            </a:r>
          </a:p>
          <a:p>
            <a:pPr>
              <a:defRPr sz="2000"/>
            </a:pPr>
            <a:r>
              <a:t>Maintain a professional demeanor and avoid being influenced by the opposing attorney’s tone, expression, or tactics.</a:t>
            </a:r>
          </a:p>
          <a:p>
            <a:pPr>
              <a:defRPr sz="2000"/>
            </a:pPr>
            <a:r>
              <a:t>Learn the opposing attorney’s name beforehand and include it in responses to project equality in position.</a:t>
            </a:r>
          </a:p>
          <a:p>
            <a:pPr>
              <a:defRPr sz="2000"/>
            </a:pPr>
            <a:r>
              <a:t>Make eye contact with the opposing attorney, even if they attempt to avoid it.</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for a Deposition or Hearing</a:t>
            </a:r>
          </a:p>
        </p:txBody>
      </p:sp>
      <p:sp>
        <p:nvSpPr>
          <p:cNvPr id="3" name="Subtitle 2"/>
          <p:cNvSpPr>
            <a:spLocks noGrp="1"/>
          </p:cNvSpPr>
          <p:nvPr>
            <p:ph type="subTitle" idx="1"/>
          </p:nvPr>
        </p:nvSpPr>
        <p:spPr/>
        <p:txBody>
          <a:bodyPr/>
          <a:lstStyle/>
          <a:p>
            <a:r>
              <a:t>Guidelines for Testifying at Hearings</a:t>
            </a:r>
          </a:p>
        </p:txBody>
      </p:sp>
      <p:sp>
        <p:nvSpPr>
          <p:cNvPr id="4" name="Content Placeholder 3"/>
          <p:cNvSpPr>
            <a:spLocks noGrp="1"/>
          </p:cNvSpPr>
          <p:nvPr>
            <p:ph idx="10" sz="quarter"/>
          </p:nvPr>
        </p:nvSpPr>
        <p:spPr/>
        <p:txBody>
          <a:bodyPr>
            <a:normAutofit/>
          </a:bodyPr>
          <a:lstStyle/>
          <a:p>
            <a:pPr>
              <a:defRPr sz="1800"/>
            </a:pPr>
            <a:r>
              <a:t>Testifying at a hearing is comparable to courtroom testimony, following similar guidelines.</a:t>
            </a:r>
          </a:p>
          <a:p>
            <a:pPr>
              <a:defRPr sz="1800"/>
            </a:pPr>
            <a:r>
              <a:t>Hearings can occur before administrative agencies, legislative bodies, or courts, addressing specific issues.</a:t>
            </a:r>
          </a:p>
          <a:p>
            <a:pPr>
              <a:defRPr sz="1800"/>
            </a:pPr>
            <a:r>
              <a:t>Administrative or legislative hearings focus on the agency’s/committee’s subject matter, seeking evidence on potential rules or legislation.</a:t>
            </a:r>
          </a:p>
          <a:p>
            <a:pPr>
              <a:defRPr sz="1800"/>
            </a:pPr>
            <a:r>
              <a:t>A presiding officer or committee chairperson is present, with questioning formats varying by agency rules and hearing purpose.</a:t>
            </a:r>
          </a:p>
          <a:p>
            <a:pPr>
              <a:defRPr sz="1800"/>
            </a:pPr>
            <a:r>
              <a:t>Administrative hearings often relate to events that previously resulted in litigation.</a:t>
            </a:r>
          </a:p>
          <a:p>
            <a:pPr>
              <a:defRPr sz="1800"/>
            </a:pPr>
            <a:r>
              <a:t>Testifying at administrative hearings is less common than in depositions or trials.</a:t>
            </a:r>
          </a:p>
          <a:p>
            <a:pPr>
              <a:defRPr sz="1800"/>
            </a:pPr>
            <a:r>
              <a:t>The federal government has thousands of administrative agencies, with states having hundreds.</a:t>
            </a:r>
          </a:p>
          <a:p>
            <a:pPr>
              <a:defRPr sz="1800"/>
            </a:pPr>
            <a:r>
              <a:t>Judicial hearings in court assess evidence admissibility before trial, without a jury.</a:t>
            </a:r>
          </a:p>
          <a:p>
            <a:pPr>
              <a:defRPr sz="1800"/>
            </a:pPr>
            <a:r>
              <a:t>Evidentiary suppression hearings determine if a criminal case proceeds, focusing on procedural aspects of evidence collection.</a:t>
            </a:r>
          </a:p>
          <a:p>
            <a:pPr>
              <a:defRPr sz="1800"/>
            </a:pPr>
            <a:r>
              <a:t>Defense attorneys often seek to suppress evidence with questionable legal basis.</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Preparing for a Deposition or Hearing</a:t>
            </a:r>
          </a:p>
        </p:txBody>
      </p:sp>
      <p:sp>
        <p:nvSpPr>
          <p:cNvPr id="3" name="Content Placeholder 2"/>
          <p:cNvSpPr>
            <a:spLocks noGrp="1"/>
          </p:cNvSpPr>
          <p:nvPr>
            <p:ph idx="10" sz="quarter"/>
          </p:nvPr>
        </p:nvSpPr>
        <p:spPr/>
        <p:txBody>
          <a:bodyPr>
            <a:normAutofit/>
          </a:bodyPr>
          <a:lstStyle/>
          <a:p/>
          <a:p>
            <a:pPr>
              <a:defRPr b="1"/>
            </a:pPr>
            <a:r>
              <a:t>Which of the following best describes the primary purpose of a testimony preservation deposition?</a:t>
            </a:r>
          </a:p>
          <a:p>
            <a:pPr lvl="1"/>
            <a:r>
              <a:t>A) To gather evidence for the discovery process</a:t>
            </a:r>
          </a:p>
          <a:p>
            <a:pPr lvl="1"/>
            <a:r>
              <a:t>B) To allow the opposing attorney to preview your testimony before trial</a:t>
            </a:r>
          </a:p>
          <a:p>
            <a:pPr lvl="1"/>
            <a:r>
              <a:t>C) To preserve your testimony in case of schedule conflicts or health issues</a:t>
            </a:r>
          </a:p>
          <a:p>
            <a:pPr lvl="1"/>
            <a:r>
              <a:t>D) To conduct a trial-like examination in the presence of a judge</a:t>
            </a:r>
          </a:p>
        </p:txBody>
      </p:sp>
      <p:sp>
        <p:nvSpPr>
          <p:cNvPr id="4" name="Text Placeholder 3"/>
          <p:cNvSpPr>
            <a:spLocks noGrp="1"/>
          </p:cNvSpPr>
          <p:nvPr>
            <p:ph type="body" idx="11" sz="quarter"/>
          </p:nvPr>
        </p:nvSpPr>
        <p:spPr/>
        <p:txBody>
          <a:bodyPr/>
          <a:lstStyle/>
          <a:p/>
          <a:p>
            <a:r>
              <a:t> Answer: C - A testimony preservation deposition is specifically requested to preserve testimony in case of schedule conflicts or health problems, as stated in the text. This type of deposition ensures that your testimony is available for use in trial if you are unable to testify at the time.</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Forensics Evidence for Testimony</a:t>
            </a:r>
          </a:p>
        </p:txBody>
      </p:sp>
      <p:sp>
        <p:nvSpPr>
          <p:cNvPr id="3" name="Content Placeholder 2"/>
          <p:cNvSpPr>
            <a:spLocks noGrp="1"/>
          </p:cNvSpPr>
          <p:nvPr>
            <p:ph idx="10" sz="quarter"/>
          </p:nvPr>
        </p:nvSpPr>
        <p:spPr/>
        <p:txBody>
          <a:bodyPr>
            <a:normAutofit/>
          </a:bodyPr>
          <a:lstStyle/>
          <a:p>
            <a:pPr>
              <a:defRPr sz="2200"/>
            </a:pPr>
            <a:r>
              <a:t>Extract and examine digital evidence using forensic tools like Autopsy.</a:t>
            </a:r>
          </a:p>
          <a:p>
            <a:pPr>
              <a:defRPr sz="2200"/>
            </a:pPr>
            <a:r>
              <a:t>Identify and collect relevant e-mails from specified accounts (1060waddisonst@gmx.com and jtom88917@gmail.com).</a:t>
            </a:r>
          </a:p>
          <a:p>
            <a:pPr>
              <a:defRPr sz="2200"/>
            </a:pPr>
            <a:r>
              <a:t>Maintain a clear chain of custody for the forensic disk image.</a:t>
            </a:r>
          </a:p>
          <a:p>
            <a:pPr>
              <a:defRPr sz="2200"/>
            </a:pPr>
            <a:r>
              <a:t>Prepare to testify about the extraction process and e-mail contents.</a:t>
            </a:r>
          </a:p>
          <a:p>
            <a:pPr>
              <a:defRPr sz="2200"/>
            </a:pPr>
            <a:r>
              <a:t>Generate a report with tagged results for legal proceedings.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Forensics Evidence for Testimony</a:t>
            </a:r>
          </a:p>
        </p:txBody>
      </p:sp>
      <p:sp>
        <p:nvSpPr>
          <p:cNvPr id="3" name="Content Placeholder 2"/>
          <p:cNvSpPr>
            <a:spLocks noGrp="1"/>
          </p:cNvSpPr>
          <p:nvPr>
            <p:ph idx="10" sz="quarter"/>
          </p:nvPr>
        </p:nvSpPr>
        <p:spPr/>
        <p:txBody>
          <a:bodyPr>
            <a:normAutofit/>
          </a:bodyPr>
          <a:lstStyle/>
          <a:p>
            <a:pPr>
              <a:defRPr sz="2000"/>
            </a:pPr>
            <a:r>
              <a:t>Download Ch15Proj01.exe and extract to the Work\Chap15\Chapter folder.</a:t>
            </a:r>
          </a:p>
          <a:p>
            <a:pPr>
              <a:defRPr sz="2000"/>
            </a:pPr>
            <a:r>
              <a:t>Launch Autopsy for Windows and create a new case named InChap15 with the work folder as the base directory.</a:t>
            </a:r>
          </a:p>
          <a:p>
            <a:pPr>
              <a:defRPr sz="2000"/>
            </a:pPr>
            <a:r>
              <a:t>Configure the case with case number and examiner details.</a:t>
            </a:r>
          </a:p>
          <a:p>
            <a:pPr>
              <a:defRPr sz="2000"/>
            </a:pPr>
            <a:r>
              <a:t>Select the GCFI-js01.001 forensic image as the data source.</a:t>
            </a:r>
          </a:p>
          <a:p>
            <a:pPr>
              <a:defRPr sz="2000"/>
            </a:pPr>
            <a:r>
              <a:t>Enable the Email Parser module to analyze email content.</a:t>
            </a:r>
          </a:p>
          <a:p>
            <a:pPr>
              <a:defRPr sz="2000"/>
            </a:pPr>
            <a:r>
              <a:t>Expand E-Mail Messages in the Tree Viewer to access email data.</a:t>
            </a:r>
          </a:p>
          <a:p>
            <a:pPr>
              <a:defRPr sz="2000"/>
            </a:pPr>
            <a:r>
              <a:t>Sort emails by sender using the E-Mail From column.</a:t>
            </a:r>
          </a:p>
          <a:p>
            <a:pPr>
              <a:defRPr sz="2000"/>
            </a:pPr>
            <a:r>
              <a:t>Tag emails from 1060waddisonst@gmx.com and jtom88917@gmail.com as 'Message-from-TJohnson'.</a:t>
            </a:r>
          </a:p>
          <a:p>
            <a:pPr>
              <a:defRPr sz="2000"/>
            </a:pPr>
            <a:r>
              <a:t>Generate an Excel report with tagged results for detailed email analysis.</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Forensics Evidence for Testimony</a:t>
            </a:r>
          </a:p>
        </p:txBody>
      </p:sp>
      <p:sp>
        <p:nvSpPr>
          <p:cNvPr id="3" name="Subtitle 2"/>
          <p:cNvSpPr>
            <a:spLocks noGrp="1"/>
          </p:cNvSpPr>
          <p:nvPr>
            <p:ph type="subTitle" idx="1"/>
          </p:nvPr>
        </p:nvSpPr>
        <p:spPr/>
        <p:txBody>
          <a:bodyPr/>
          <a:lstStyle/>
          <a:p>
            <a:r>
              <a:t>Preparing a Defense of Your Evidence-Collection Methods</a:t>
            </a:r>
          </a:p>
        </p:txBody>
      </p:sp>
      <p:sp>
        <p:nvSpPr>
          <p:cNvPr id="4" name="Content Placeholder 3"/>
          <p:cNvSpPr>
            <a:spLocks noGrp="1"/>
          </p:cNvSpPr>
          <p:nvPr>
            <p:ph idx="10" sz="quarter"/>
          </p:nvPr>
        </p:nvSpPr>
        <p:spPr/>
        <p:txBody>
          <a:bodyPr>
            <a:normAutofit/>
          </a:bodyPr>
          <a:lstStyle/>
          <a:p>
            <a:pPr>
              <a:defRPr sz="2200"/>
            </a:pPr>
            <a:r>
              <a:t>Use Sleuth Kit’s Autopsy for Windows to access and search the GCFI-js01.001 image of Mr. Shu’s computer.</a:t>
            </a:r>
          </a:p>
          <a:p>
            <a:pPr>
              <a:defRPr sz="2200"/>
            </a:pPr>
            <a:r>
              <a:t>Utilize the Email Parser ingest module in Autopsy to identify all Mr. Shu’s e-mails.</a:t>
            </a:r>
          </a:p>
          <a:p>
            <a:pPr>
              <a:defRPr sz="2200"/>
            </a:pPr>
            <a:r>
              <a:t>Sort received e-mails and filter those from Mr. Johnson.</a:t>
            </a:r>
          </a:p>
          <a:p>
            <a:pPr>
              <a:defRPr sz="2200"/>
            </a:pPr>
            <a:r>
              <a:t>Extract specific data items (e-mails) using Autopsy and copy them to a report.</a:t>
            </a:r>
          </a:p>
          <a:p>
            <a:pPr>
              <a:defRPr sz="2200"/>
            </a:pPr>
            <a:r>
              <a:t>Generate an Excel spreadsheet of the extracted data for clarity and analysis.</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Forensics Evidence for Testimony</a:t>
            </a:r>
          </a:p>
        </p:txBody>
      </p:sp>
      <p:sp>
        <p:nvSpPr>
          <p:cNvPr id="3" name="Subtitle 2"/>
          <p:cNvSpPr>
            <a:spLocks noGrp="1"/>
          </p:cNvSpPr>
          <p:nvPr>
            <p:ph type="subTitle" idx="1"/>
          </p:nvPr>
        </p:nvSpPr>
        <p:spPr/>
        <p:txBody>
          <a:bodyPr/>
          <a:lstStyle/>
          <a:p>
            <a:r>
              <a:t>Preparing a Defense of Your Evidence-Collection Methods</a:t>
            </a:r>
          </a:p>
        </p:txBody>
      </p:sp>
      <p:sp>
        <p:nvSpPr>
          <p:cNvPr id="4" name="Content Placeholder 3"/>
          <p:cNvSpPr>
            <a:spLocks noGrp="1"/>
          </p:cNvSpPr>
          <p:nvPr>
            <p:ph idx="10" sz="quarter"/>
          </p:nvPr>
        </p:nvSpPr>
        <p:spPr/>
        <p:txBody>
          <a:bodyPr>
            <a:normAutofit/>
          </a:bodyPr>
          <a:lstStyle/>
          <a:p>
            <a:pPr>
              <a:defRPr sz="1800"/>
            </a:pPr>
            <a:r>
              <a:t>Use Sleuth Kit’s Autopsy for Windows to access and search the GCFI-js01.001 image of Mr. Shu’s computer.</a:t>
            </a:r>
          </a:p>
          <a:p>
            <a:pPr>
              <a:defRPr sz="1800"/>
            </a:pPr>
            <a:r>
              <a:t>Utilize the Email Parser ingest module in Autopsy to identify all Mr. Shu’s e-mails and filter for messages from Mr. Johnson.</a:t>
            </a:r>
          </a:p>
          <a:p>
            <a:pPr>
              <a:defRPr sz="1800"/>
            </a:pPr>
            <a:r>
              <a:t>Extract specific data items (e-mails) using Autopsy and compile them into a report and an Excel spreadsheet.</a:t>
            </a:r>
          </a:p>
          <a:p>
            <a:pPr>
              <a:defRPr sz="1800"/>
            </a:pPr>
            <a:r>
              <a:t>Create an image file, which is a complete copy of the computer’s disk drive, including deleted files.</a:t>
            </a:r>
          </a:p>
          <a:p>
            <a:pPr>
              <a:defRPr sz="1800"/>
            </a:pPr>
            <a:r>
              <a:t>Perform the examination on November 15, 2017, at approximately 2:00 p.m.</a:t>
            </a:r>
          </a:p>
          <a:p>
            <a:pPr>
              <a:defRPr sz="1800"/>
            </a:pPr>
            <a:r>
              <a:t>Document and send the case report with spreadsheet data to Mr. Benson, the general counsel.</a:t>
            </a:r>
          </a:p>
          <a:p>
            <a:pPr>
              <a:defRPr sz="1800"/>
            </a:pPr>
            <a:r>
              <a:t>Secure the external disk drive containing the forensic image in the evidence locker after completing the examination.</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Preparing Forensics Evidence for Testimony</a:t>
            </a:r>
          </a:p>
        </p:txBody>
      </p:sp>
      <p:sp>
        <p:nvSpPr>
          <p:cNvPr id="3" name="Content Placeholder 2"/>
          <p:cNvSpPr>
            <a:spLocks noGrp="1"/>
          </p:cNvSpPr>
          <p:nvPr>
            <p:ph idx="10" sz="quarter"/>
          </p:nvPr>
        </p:nvSpPr>
        <p:spPr/>
        <p:txBody>
          <a:bodyPr>
            <a:normAutofit/>
          </a:bodyPr>
          <a:lstStyle/>
          <a:p/>
          <a:p>
            <a:pPr>
              <a:defRPr b="1"/>
            </a:pPr>
            <a:r>
              <a:t>In the context of preparing digital evidence for testimony, which of the following steps is critical for maintaining the chain of custody?</a:t>
            </a:r>
          </a:p>
          <a:p>
            <a:pPr lvl="1"/>
            <a:r>
              <a:t>A) Extracting e-mails using Autopsy without documenting the process.</a:t>
            </a:r>
          </a:p>
          <a:p>
            <a:pPr lvl="1"/>
            <a:r>
              <a:t>B) Tagging e-mails with a specific label like 'Message-from-TJohnson' for easy reference.</a:t>
            </a:r>
          </a:p>
          <a:p>
            <a:pPr lvl="1"/>
            <a:r>
              <a:t>C) Creating a forensic image of the computer and ensuring it is stored securely with a documented chain of custody.</a:t>
            </a:r>
          </a:p>
          <a:p>
            <a:pPr lvl="1"/>
            <a:r>
              <a:t>D) Generating an Excel report of all e-mails without verifying the integrity of the forensic image.</a:t>
            </a:r>
          </a:p>
        </p:txBody>
      </p:sp>
      <p:sp>
        <p:nvSpPr>
          <p:cNvPr id="4" name="Text Placeholder 3"/>
          <p:cNvSpPr>
            <a:spLocks noGrp="1"/>
          </p:cNvSpPr>
          <p:nvPr>
            <p:ph type="body" idx="11" sz="quarter"/>
          </p:nvPr>
        </p:nvSpPr>
        <p:spPr/>
        <p:txBody>
          <a:bodyPr/>
          <a:lstStyle/>
          <a:p/>
          <a:p>
            <a:r>
              <a:t> Answer: C - Maintaining the chain of custody is essential to ensure the integrity and admissibility of digital evidence. Creating a forensic image and documenting its secure storage is a critical step in this process.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 &amp; Key Takeaways</a:t>
            </a:r>
          </a:p>
        </p:txBody>
      </p:sp>
      <p:sp>
        <p:nvSpPr>
          <p:cNvPr id="3" name="Content Placeholder 2"/>
          <p:cNvSpPr>
            <a:spLocks noGrp="1"/>
          </p:cNvSpPr>
          <p:nvPr>
            <p:ph idx="10" sz="quarter"/>
          </p:nvPr>
        </p:nvSpPr>
        <p:spPr/>
        <p:txBody>
          <a:bodyPr>
            <a:normAutofit/>
          </a:bodyPr>
          <a:lstStyle/>
          <a:p>
            <a:pPr/>
            <a:r>
              <a:t>Testimony preservation depositions ensure availability of testimony if the witness cannot attend trial due to conflicts or health issues.</a:t>
            </a:r>
          </a:p>
          <a:p>
            <a:pPr/>
            <a:r>
              <a:t>Maintaining a secure chain of custody for digital evidence is critical to its admissibility and integrity in legal proceedings.</a:t>
            </a:r>
          </a:p>
          <a:p>
            <a:pPr/>
            <a:r>
              <a:t>Effective courtroom testimony requires professionalism, calmness, and adherence to procedural guidelines during depositions and hearings.</a:t>
            </a:r>
          </a:p>
          <a:p>
            <a:pPr/>
            <a:r>
              <a:t>Digital evidence collection and analysis using tools like Autopsy must be thorough, documented, and presented clearly for legal defense.</a:t>
            </a:r>
          </a:p>
          <a:p>
            <a:pPr/>
            <a:r>
              <a:t>Preparation and organization of evidence, including reports and secure storage, are essential for credible and defensible testimony.</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the Importance of Reports</a:t>
            </a:r>
          </a:p>
        </p:txBody>
      </p:sp>
      <p:sp>
        <p:nvSpPr>
          <p:cNvPr id="3" name="Subtitle 2"/>
          <p:cNvSpPr>
            <a:spLocks noGrp="1"/>
          </p:cNvSpPr>
          <p:nvPr>
            <p:ph type="subTitle" idx="1"/>
          </p:nvPr>
        </p:nvSpPr>
        <p:spPr/>
        <p:txBody>
          <a:bodyPr/>
          <a:lstStyle/>
          <a:p>
            <a:r>
              <a:t>Types of Reports</a:t>
            </a:r>
          </a:p>
        </p:txBody>
      </p:sp>
      <p:sp>
        <p:nvSpPr>
          <p:cNvPr id="4" name="Content Placeholder 3"/>
          <p:cNvSpPr>
            <a:spLocks noGrp="1"/>
          </p:cNvSpPr>
          <p:nvPr>
            <p:ph idx="10" sz="quarter"/>
          </p:nvPr>
        </p:nvSpPr>
        <p:spPr/>
        <p:txBody>
          <a:bodyPr>
            <a:normAutofit/>
          </a:bodyPr>
          <a:lstStyle/>
          <a:p>
            <a:pPr>
              <a:defRPr sz="2200"/>
            </a:pPr>
            <a:r>
              <a:t>Formal Report: Contains factual findings from the examination</a:t>
            </a:r>
          </a:p>
          <a:p>
            <a:pPr>
              <a:defRPr sz="2200"/>
            </a:pPr>
            <a:r>
              <a:t>Preliminary Report: Verbal or written report to attorney, addressing ongoing investigations</a:t>
            </a:r>
          </a:p>
          <a:p>
            <a:pPr>
              <a:defRPr sz="2200"/>
            </a:pPr>
            <a:r>
              <a:t>Examination Plan: Guideline for testifying, used by attorney as an outline for testimony</a:t>
            </a:r>
          </a:p>
          <a:p>
            <a:pPr>
              <a:defRPr sz="2200"/>
            </a:pPr>
            <a:r>
              <a:t>Verbal Report: Less structured, often used in attorney's office for preliminary findings</a:t>
            </a:r>
          </a:p>
          <a:p>
            <a:pPr>
              <a:defRPr sz="2200"/>
            </a:pPr>
            <a:r>
              <a:t>Written Report: Sworn affidavit or declaration, requires detailed documentation and support</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Questions?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Understanding the Importance of Reports</a:t>
            </a:r>
          </a:p>
        </p:txBody>
      </p:sp>
      <p:sp>
        <p:nvSpPr>
          <p:cNvPr id="3" name="Content Placeholder 2"/>
          <p:cNvSpPr>
            <a:spLocks noGrp="1"/>
          </p:cNvSpPr>
          <p:nvPr>
            <p:ph idx="10" sz="quarter"/>
          </p:nvPr>
        </p:nvSpPr>
        <p:spPr/>
        <p:txBody>
          <a:bodyPr>
            <a:normAutofit/>
          </a:bodyPr>
          <a:lstStyle/>
          <a:p/>
          <a:p>
            <a:pPr>
              <a:defRPr b="1"/>
            </a:pPr>
            <a:r>
              <a:t>According to the text, what is a key requirement for expert witnesses in civil cases involving digital forensics?</a:t>
            </a:r>
          </a:p>
          <a:p>
            <a:pPr lvl="1"/>
            <a:r>
              <a:t>A) They must provide a written report that includes all opinions, the basis for those opinions, and the information considered in forming them.</a:t>
            </a:r>
          </a:p>
          <a:p>
            <a:pPr lvl="1"/>
            <a:r>
              <a:t>B) They must testify in person at every deposition and trial.</a:t>
            </a:r>
          </a:p>
          <a:p>
            <a:pPr lvl="1"/>
            <a:r>
              <a:t>C) They must publish their findings in peer-reviewed journals before testifying.</a:t>
            </a:r>
          </a:p>
          <a:p>
            <a:pPr lvl="1"/>
            <a:r>
              <a:t>D) They must provide a list of all previous cases they have testified in, including those where they were a lay witness.</a:t>
            </a:r>
          </a:p>
        </p:txBody>
      </p:sp>
      <p:sp>
        <p:nvSpPr>
          <p:cNvPr id="4" name="Text Placeholder 3"/>
          <p:cNvSpPr>
            <a:spLocks noGrp="1"/>
          </p:cNvSpPr>
          <p:nvPr>
            <p:ph type="body" idx="11" sz="quarter"/>
          </p:nvPr>
        </p:nvSpPr>
        <p:spPr/>
        <p:txBody>
          <a:bodyPr/>
          <a:lstStyle/>
          <a:p/>
          <a:p>
            <a:r>
              <a:t> Answer: A - The text states that under Rule 26 of the Federal Rules of Civil Procedure, expert witnesses must submit a written report including all opinions, the basis for those opinions, and the information considered in forming them. This is a key requirement for civil cases involving digital forensics.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Guidelines for Writing Reports</a:t>
            </a:r>
          </a:p>
        </p:txBody>
      </p:sp>
      <p:sp>
        <p:nvSpPr>
          <p:cNvPr id="3" name="Content Placeholder 2"/>
          <p:cNvSpPr>
            <a:spLocks noGrp="1"/>
          </p:cNvSpPr>
          <p:nvPr>
            <p:ph idx="10" sz="quarter"/>
          </p:nvPr>
        </p:nvSpPr>
        <p:spPr/>
        <p:txBody>
          <a:bodyPr>
            <a:normAutofit/>
          </a:bodyPr>
          <a:lstStyle/>
          <a:p>
            <a:pPr>
              <a:defRPr sz="1800"/>
            </a:pPr>
            <a:r>
              <a:t>Expert opinions must be based on hypothetical questions framed by attorneys using factual evidence.</a:t>
            </a:r>
          </a:p>
          <a:p>
            <a:pPr>
              <a:defRPr sz="1800"/>
            </a:pPr>
            <a:r>
              <a:t>Experts without personal knowledge of a system or occurrence must express opinions through hypothetical questions.</a:t>
            </a:r>
          </a:p>
          <a:p>
            <a:pPr>
              <a:defRPr sz="1800"/>
            </a:pPr>
            <a:r>
              <a:t>Forensics investigators differ from ordinary witnesses by providing opinions based on professional knowledge and experience.</a:t>
            </a:r>
          </a:p>
          <a:p>
            <a:pPr>
              <a:defRPr sz="1800"/>
            </a:pPr>
            <a:r>
              <a:t>Structuring hypothetical questions ensures opinions are grounded in supported facts.</a:t>
            </a:r>
          </a:p>
          <a:p>
            <a:pPr>
              <a:defRPr sz="1800"/>
            </a:pPr>
            <a:r>
              <a:t>Include necessary facts and avoid unnecessary ones; address alternative facts if they do not affect the opinion.</a:t>
            </a:r>
          </a:p>
          <a:p>
            <a:pPr>
              <a:defRPr sz="1800"/>
            </a:pPr>
            <a:r>
              <a:t>Alternative facts refer to competing facts that may influence the outcome of a case.</a:t>
            </a:r>
          </a:p>
          <a:p>
            <a:pPr>
              <a:defRPr sz="1800"/>
            </a:pPr>
            <a:r>
              <a:t>In civil cases, alternative facts are essential for trial; otherwise, the case would be decided at summary judgment.</a:t>
            </a:r>
          </a:p>
          <a:p>
            <a:pPr>
              <a:defRPr sz="1800"/>
            </a:pPr>
            <a:r>
              <a:t>Expert testimony must comply with FRE Rule 705 and corresponding state rules.</a:t>
            </a:r>
          </a:p>
          <a:p>
            <a:pPr>
              <a:defRPr sz="1800"/>
            </a:pPr>
            <a:r>
              <a:t>Hypothetical questions should be clear and not overly complex to prevent misinterpretation.</a:t>
            </a:r>
          </a:p>
          <a:p>
            <a:pPr>
              <a:defRPr sz="1800"/>
            </a:pPr>
            <a:r>
              <a:t>Attorneys may misuse hypotheticals to repeatedly present favored facts to the jury.</a:t>
            </a:r>
          </a:p>
          <a:p>
            <a:pPr>
              <a:defRPr sz="1800"/>
            </a:pPr>
            <a:r>
              <a:t>Expert witnesses must meet criteria: special knowledge, qualification as an expert, and reasonable certainty in opinions.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Writing Reports Clearly</a:t>
            </a:r>
          </a:p>
        </p:txBody>
      </p:sp>
      <p:sp>
        <p:nvSpPr>
          <p:cNvPr id="3" name="Subtitle 2"/>
          <p:cNvSpPr>
            <a:spLocks noGrp="1"/>
          </p:cNvSpPr>
          <p:nvPr>
            <p:ph type="subTitle" idx="1"/>
          </p:nvPr>
        </p:nvSpPr>
        <p:spPr/>
        <p:txBody>
          <a:bodyPr/>
          <a:lstStyle/>
          <a:p>
            <a:r>
              <a:t>Considering Writing Style</a:t>
            </a:r>
          </a:p>
        </p:txBody>
      </p:sp>
      <p:sp>
        <p:nvSpPr>
          <p:cNvPr id="4" name="Content Placeholder 3"/>
          <p:cNvSpPr>
            <a:spLocks noGrp="1"/>
          </p:cNvSpPr>
          <p:nvPr>
            <p:ph idx="10" sz="quarter"/>
          </p:nvPr>
        </p:nvSpPr>
        <p:spPr/>
        <p:txBody>
          <a:bodyPr>
            <a:normAutofit/>
          </a:bodyPr>
          <a:lstStyle/>
          <a:p>
            <a:pPr>
              <a:defRPr sz="1800"/>
            </a:pPr>
            <a:r>
              <a:t>Use natural language style: Address readers directly with first-person pronouns (e.g., 'I') instead of third-person formal titles (e.g., 'your affiant'). Avoid excessive repetition of 'I'.</a:t>
            </a:r>
          </a:p>
          <a:p>
            <a:pPr>
              <a:defRPr sz="1800"/>
            </a:pPr>
            <a:r>
              <a:t>Avoid vague language and generalizations: Specify problems and solutions (e.g., 'The software recovered the following data' instead of 'There was a problem').</a:t>
            </a:r>
          </a:p>
          <a:p>
            <a:pPr>
              <a:defRPr sz="1800"/>
            </a:pPr>
            <a:r>
              <a:t>Tense usage: Use past tense for describing actions, but use present/future tense where appropriate.</a:t>
            </a:r>
          </a:p>
          <a:p>
            <a:pPr>
              <a:defRPr sz="1800"/>
            </a:pPr>
            <a:r>
              <a:t>Voice preference: Use active voice for clarity and engagement (e.g., 'The software recovered the data' vs. 'The data was recovered by the software').</a:t>
            </a:r>
          </a:p>
          <a:p>
            <a:pPr>
              <a:defRPr sz="1800"/>
            </a:pPr>
            <a:r>
              <a:t>Maintain objectivity: Focus on truth and honest opinions; avoid personal bias or advocacy.</a:t>
            </a:r>
          </a:p>
          <a:p>
            <a:pPr>
              <a:defRPr sz="1800"/>
            </a:pPr>
            <a:r>
              <a:t>Identify flaws in reasoning: Proactively address potential weaknesses in your analysis to prevent criticism from opposing parties.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Guidelines for Writing Reports</a:t>
            </a:r>
          </a:p>
        </p:txBody>
      </p:sp>
      <p:sp>
        <p:nvSpPr>
          <p:cNvPr id="3" name="Subtitle 2"/>
          <p:cNvSpPr>
            <a:spLocks noGrp="1"/>
          </p:cNvSpPr>
          <p:nvPr>
            <p:ph type="subTitle" idx="1"/>
          </p:nvPr>
        </p:nvSpPr>
        <p:spPr/>
        <p:txBody>
          <a:bodyPr/>
          <a:lstStyle/>
          <a:p>
            <a:r>
              <a:t>Designing the Layout and Presentation of Reports</a:t>
            </a:r>
          </a:p>
        </p:txBody>
      </p:sp>
      <p:sp>
        <p:nvSpPr>
          <p:cNvPr id="4" name="Content Placeholder 3"/>
          <p:cNvSpPr>
            <a:spLocks noGrp="1"/>
          </p:cNvSpPr>
          <p:nvPr>
            <p:ph idx="10" sz="quarter"/>
          </p:nvPr>
        </p:nvSpPr>
        <p:spPr/>
        <p:txBody>
          <a:bodyPr>
            <a:normAutofit/>
          </a:bodyPr>
          <a:lstStyle/>
          <a:p>
            <a:pPr>
              <a:defRPr sz="2000"/>
            </a:pPr>
            <a:r>
              <a:t>Two primary numbering systems are used in reports: decimal numbering and legal-sequential numbering.</a:t>
            </a:r>
          </a:p>
          <a:p>
            <a:pPr>
              <a:defRPr sz="2000"/>
            </a:pPr>
            <a:r>
              <a:t>Decimal Numbering System:</a:t>
            </a:r>
          </a:p>
          <a:p>
            <a:pPr>
              <a:defRPr sz="2000"/>
            </a:pPr>
            <a:r>
              <a:t>Divides material into sections and restarts numbering with each main section.</a:t>
            </a:r>
          </a:p>
          <a:p>
            <a:pPr lvl="1">
              <a:defRPr sz="2000"/>
            </a:pPr>
            <a:r>
              <a:t>Example: I. Abstract, 1.1. Introduction, II. Detailed Analysis, 2.1. Computer A, 2.2. Computer B, etc.</a:t>
            </a:r>
          </a:p>
          <a:p>
            <a:pPr>
              <a:defRPr sz="2000"/>
            </a:pPr>
            <a:r>
              <a:t>Legal-Sequential Numbering System:</a:t>
            </a:r>
          </a:p>
          <a:p>
            <a:pPr>
              <a:defRPr sz="2000"/>
            </a:pPr>
            <a:r>
              <a:t>Used in legal pleadings, with Roman numerals for major sections and Arabic numerals for supporting information.</a:t>
            </a:r>
          </a:p>
          <a:p>
            <a:pPr lvl="1">
              <a:defRPr sz="2000"/>
            </a:pPr>
            <a:r>
              <a:t>Example: I. Abstract, 1. Introduction, II. Detailed Analysis, 2. Computer A, 3. Computer B, etc.</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Guidelines for Writing Reports</a:t>
            </a:r>
          </a:p>
        </p:txBody>
      </p:sp>
      <p:sp>
        <p:nvSpPr>
          <p:cNvPr id="3" name="Subtitle 2"/>
          <p:cNvSpPr>
            <a:spLocks noGrp="1"/>
          </p:cNvSpPr>
          <p:nvPr>
            <p:ph type="subTitle" idx="1"/>
          </p:nvPr>
        </p:nvSpPr>
        <p:spPr/>
        <p:txBody>
          <a:bodyPr/>
          <a:lstStyle/>
          <a:p>
            <a:r>
              <a:t>Designing the Layout and Presentation of Reports</a:t>
            </a:r>
          </a:p>
        </p:txBody>
      </p:sp>
      <p:sp>
        <p:nvSpPr>
          <p:cNvPr id="4" name="Content Placeholder 3"/>
          <p:cNvSpPr>
            <a:spLocks noGrp="1"/>
          </p:cNvSpPr>
          <p:nvPr>
            <p:ph idx="10" sz="quarter"/>
          </p:nvPr>
        </p:nvSpPr>
        <p:spPr/>
        <p:txBody>
          <a:bodyPr>
            <a:normAutofit/>
          </a:bodyPr>
          <a:lstStyle/>
          <a:p>
            <a:pPr>
              <a:defRPr sz="2000"/>
            </a:pPr>
            <a:r>
              <a:t>Decimal Numbering System</a:t>
            </a:r>
          </a:p>
          <a:p>
            <a:pPr>
              <a:defRPr sz="2000"/>
            </a:pPr>
            <a:r>
              <a:t>Divides material into sections and restarts numbering with each main section</a:t>
            </a:r>
          </a:p>
          <a:p>
            <a:pPr lvl="1">
              <a:defRPr sz="2000"/>
            </a:pPr>
            <a:r>
              <a:t>Example: I. Abstract; 1.1. Report content</a:t>
            </a:r>
          </a:p>
          <a:p>
            <a:pPr lvl="1">
              <a:defRPr sz="2000"/>
            </a:pPr>
            <a:r>
              <a:t>Readers can scan headings to understand relationships between report parts</a:t>
            </a:r>
          </a:p>
          <a:p>
            <a:pPr>
              <a:defRPr sz="2000"/>
            </a:pPr>
            <a:r>
              <a:t>Legal-Sequential Numbering System</a:t>
            </a:r>
          </a:p>
          <a:p>
            <a:pPr>
              <a:defRPr sz="2000"/>
            </a:pPr>
            <a:r>
              <a:t>Used in legal pleadings</a:t>
            </a:r>
          </a:p>
          <a:p>
            <a:pPr lvl="1">
              <a:defRPr sz="2000"/>
            </a:pPr>
            <a:r>
              <a:t>Each Roman numeral represents a major aspect</a:t>
            </a:r>
          </a:p>
          <a:p>
            <a:pPr lvl="1">
              <a:defRPr sz="2000"/>
            </a:pPr>
            <a:r>
              <a:t>Each Arabic numeral is supporting information</a:t>
            </a:r>
          </a:p>
          <a:p>
            <a:pPr lvl="1">
              <a:defRPr sz="2000"/>
            </a:pPr>
            <a:r>
              <a:t>Meaningful to lawyers but may be less effective with nonlawyers due to lack of hierarchy indicating importance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sia Template" id="{40AD64EE-3C1D-B849-AA3C-FEAFBBF9A343}" vid="{837EBA87-D38D-494D-AF7C-3914FB9ACEC9}"/>
    </a:ext>
  </a:extLst>
</a:theme>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sia Template" id="{40AD64EE-3C1D-B849-AA3C-FEAFBBF9A343}" vid="{837EBA87-D38D-494D-AF7C-3914FB9ACE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70a4a66-c4ba-45c2-9d8f-2bae85b085c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82D91C1503B3F49ADBA5A0469C768B1" ma:contentTypeVersion="10" ma:contentTypeDescription="Create a new document." ma:contentTypeScope="" ma:versionID="4003135b0ad4dd7240eff878933935bc">
  <xsd:schema xmlns:xsd="http://www.w3.org/2001/XMLSchema" xmlns:xs="http://www.w3.org/2001/XMLSchema" xmlns:p="http://schemas.microsoft.com/office/2006/metadata/properties" xmlns:ns3="d70a4a66-c4ba-45c2-9d8f-2bae85b085c4" targetNamespace="http://schemas.microsoft.com/office/2006/metadata/properties" ma:root="true" ma:fieldsID="56cfdfd0dfb13ab7d1ee7ce1235884dc" ns3:_="">
    <xsd:import namespace="d70a4a66-c4ba-45c2-9d8f-2bae85b085c4"/>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0a4a66-c4ba-45c2-9d8f-2bae85b085c4"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EA402B-7E77-4C20-94B3-A36F5A583CFD}">
  <ds:schemaRefs>
    <ds:schemaRef ds:uri="http://purl.org/dc/elements/1.1/"/>
    <ds:schemaRef ds:uri="http://schemas.microsoft.com/office/infopath/2007/PartnerControls"/>
    <ds:schemaRef ds:uri="http://purl.org/dc/dcmitype/"/>
    <ds:schemaRef ds:uri="http://purl.org/dc/terms/"/>
    <ds:schemaRef ds:uri="http://schemas.microsoft.com/office/2006/documentManagement/types"/>
    <ds:schemaRef ds:uri="http://schemas.openxmlformats.org/package/2006/metadata/core-properties"/>
    <ds:schemaRef ds:uri="d70a4a66-c4ba-45c2-9d8f-2bae85b085c4"/>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86AEA09-3B02-43DF-8374-7DAD729EB3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0a4a66-c4ba-45c2-9d8f-2bae85b085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08D1E9-2934-4233-93BE-02D08DE5F8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260</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0</vt:i4>
      </vt:variant>
    </vt:vector>
  </HeadingPairs>
  <TitlesOfParts>
    <vt:vector size="4" baseType="lpstr">
      <vt:lpstr>Aptos</vt:lpstr>
      <vt:lpstr>Arial</vt:lpstr>
      <vt:lpstr>Calibri</vt:lpstr>
      <vt:lpstr>Office Theme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Johan Sebastian Ramirez Vallejo</dc:creator>
  <cp:keywords/>
  <dc:description/>
  <cp:lastModifiedBy>Johan Sebastian Ramirez Vallejo</cp:lastModifiedBy>
  <cp:revision>73</cp:revision>
  <cp:lastPrinted>2024-03-07T22:50:54Z</cp:lastPrinted>
  <dcterms:created xsi:type="dcterms:W3CDTF">2025-07-12T04:25:30Z</dcterms:created>
  <dcterms:modified xsi:type="dcterms:W3CDTF">2025-07-13T16:03:54Z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0x010100382D91C1503B3F49ADBA5A0469C768B1</vt:lpwstr>
  </property>
</Properties>
</file>